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8" r:id="rId4"/>
    <p:sldId id="259" r:id="rId5"/>
    <p:sldId id="270" r:id="rId6"/>
    <p:sldId id="262" r:id="rId7"/>
    <p:sldId id="276" r:id="rId8"/>
    <p:sldId id="275" r:id="rId9"/>
    <p:sldId id="277" r:id="rId10"/>
    <p:sldId id="280" r:id="rId11"/>
    <p:sldId id="294" r:id="rId12"/>
    <p:sldId id="295" r:id="rId13"/>
    <p:sldId id="296" r:id="rId14"/>
    <p:sldId id="281" r:id="rId15"/>
    <p:sldId id="278" r:id="rId16"/>
    <p:sldId id="292" r:id="rId17"/>
    <p:sldId id="265" r:id="rId18"/>
    <p:sldId id="279" r:id="rId19"/>
    <p:sldId id="282" r:id="rId20"/>
    <p:sldId id="285" r:id="rId21"/>
    <p:sldId id="283" r:id="rId22"/>
    <p:sldId id="286" r:id="rId23"/>
    <p:sldId id="291" r:id="rId24"/>
    <p:sldId id="293" r:id="rId25"/>
    <p:sldId id="284" r:id="rId26"/>
    <p:sldId id="287" r:id="rId27"/>
    <p:sldId id="288" r:id="rId28"/>
    <p:sldId id="289" r:id="rId29"/>
    <p:sldId id="269" r:id="rId30"/>
    <p:sldId id="290" r:id="rId31"/>
    <p:sldId id="268"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prxlrnhRlLEUKS4mf+9gNuSm/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13" d="100"/>
          <a:sy n="113" d="100"/>
        </p:scale>
        <p:origin x="586"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CFF4A712-75CA-B8E3-053F-4F2A27A3313B}"/>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AF40F4E6-AD8E-FB82-ED2B-E2DEDB8338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DC8E24CB-D135-6BE2-6365-5837CF787F0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9956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4B4547E5-46C1-CC0B-18FF-27D08F0A7F71}"/>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0D9FFBF8-E8FE-EBFF-08D5-15D9C3A9D3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A61BBA33-E75E-3DEB-D11A-BD81AD031F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504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2F241D48-06F2-9B0C-7B88-1A1F687B3A75}"/>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7F8CD9AA-655C-FACB-6671-47E931A9BE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E35738A1-FC57-CB3C-426A-243FA49CCAC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861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7E0D211-1CA3-65AE-05BD-676EB436A783}"/>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15E79172-B164-CDA6-C7FF-322097035C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25126336-5B00-D4F3-4E6F-A11AF670F3A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380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F63B6968-948B-AAB6-10C8-83DD60EB7E05}"/>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61665F5C-C20C-4015-A3BD-7B762F90D0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C6FBB1FA-F839-12F4-480F-137C757DB1D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7951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18004B21-08FD-8F99-F168-76A1690AEFAE}"/>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29CDB8BD-5F3F-1B39-D511-E82547CB4B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3EBAE5BB-8F4A-28DF-E007-4DE6BA1CC12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8323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6F4300AA-2947-55FB-F382-ED217B3F3E8D}"/>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7AA9041B-5FDB-2716-AAF9-0D8F94299F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9499F1B5-50A6-48CE-6FBC-CB5BFF99745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440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EE45BEE2-7DC5-EA03-5626-E31AF139ADCF}"/>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C21A30AD-F59F-E615-9FA0-C531951641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71B09F6D-5418-4325-77A7-646B5D9384B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8185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9DF5B7F-8CFE-BAEA-6262-495ED5B988F8}"/>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D21D205D-E108-595C-D373-B53D65C109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E444072B-F0AE-FC04-A3B7-6678B196D2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228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A7A5FA5F-A6A8-F099-8C68-E15A82951B12}"/>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AC30AEDB-E1DA-6840-734F-DD17E04CF4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94184E48-DD05-F151-D87F-3692A52B393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2084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6184C3F5-E701-155B-3F31-009640BD9562}"/>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B91ACA0E-3D6E-BEE3-6CF8-36AE9F7CEB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CD99A06F-1555-A1DB-9980-4FAFA9CF779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4152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C67F42FE-A752-055F-E685-FD781FA2E4E9}"/>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B4264959-1543-3748-4719-85DCF36E18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864D5F76-E103-123F-0A4C-6A417CB3D3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0182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1E23E4AA-AD9C-0280-723C-D6162EE8150C}"/>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FF267683-683F-2887-B989-78D0D53C63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FE02E192-BFE1-1E21-CC60-A5E8BA091A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5204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A9F1B833-4864-DE45-42B8-C21775F29A30}"/>
            </a:ext>
          </a:extLst>
        </p:cNvPr>
        <p:cNvGrpSpPr/>
        <p:nvPr/>
      </p:nvGrpSpPr>
      <p:grpSpPr>
        <a:xfrm>
          <a:off x="0" y="0"/>
          <a:ext cx="0" cy="0"/>
          <a:chOff x="0" y="0"/>
          <a:chExt cx="0" cy="0"/>
        </a:xfrm>
      </p:grpSpPr>
      <p:sp>
        <p:nvSpPr>
          <p:cNvPr id="163" name="Google Shape;163;p12:notes">
            <a:extLst>
              <a:ext uri="{FF2B5EF4-FFF2-40B4-BE49-F238E27FC236}">
                <a16:creationId xmlns:a16="http://schemas.microsoft.com/office/drawing/2014/main" id="{FE3DA9C1-C3BB-E977-F2CC-6CF1193747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a:extLst>
              <a:ext uri="{FF2B5EF4-FFF2-40B4-BE49-F238E27FC236}">
                <a16:creationId xmlns:a16="http://schemas.microsoft.com/office/drawing/2014/main" id="{6D747464-D5A6-4093-BFDA-77021EB05E1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5735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9239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15504DD2-46D4-5900-F689-60C7B6939878}"/>
            </a:ext>
          </a:extLst>
        </p:cNvPr>
        <p:cNvGrpSpPr/>
        <p:nvPr/>
      </p:nvGrpSpPr>
      <p:grpSpPr>
        <a:xfrm>
          <a:off x="0" y="0"/>
          <a:ext cx="0" cy="0"/>
          <a:chOff x="0" y="0"/>
          <a:chExt cx="0" cy="0"/>
        </a:xfrm>
      </p:grpSpPr>
      <p:sp>
        <p:nvSpPr>
          <p:cNvPr id="163" name="Google Shape;163;p12:notes">
            <a:extLst>
              <a:ext uri="{FF2B5EF4-FFF2-40B4-BE49-F238E27FC236}">
                <a16:creationId xmlns:a16="http://schemas.microsoft.com/office/drawing/2014/main" id="{531BAD3E-A82F-5F81-BD6E-4F5D0D5958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a:extLst>
              <a:ext uri="{FF2B5EF4-FFF2-40B4-BE49-F238E27FC236}">
                <a16:creationId xmlns:a16="http://schemas.microsoft.com/office/drawing/2014/main" id="{9E216638-FD51-5980-D43A-E4D2CD859E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5455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51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F2FF208-8DE6-EFC6-2381-A6828EDF0665}"/>
            </a:ext>
          </a:extLst>
        </p:cNvPr>
        <p:cNvGrpSpPr/>
        <p:nvPr/>
      </p:nvGrpSpPr>
      <p:grpSpPr>
        <a:xfrm>
          <a:off x="0" y="0"/>
          <a:ext cx="0" cy="0"/>
          <a:chOff x="0" y="0"/>
          <a:chExt cx="0" cy="0"/>
        </a:xfrm>
      </p:grpSpPr>
      <p:sp>
        <p:nvSpPr>
          <p:cNvPr id="112" name="Google Shape;112;p7:notes">
            <a:extLst>
              <a:ext uri="{FF2B5EF4-FFF2-40B4-BE49-F238E27FC236}">
                <a16:creationId xmlns:a16="http://schemas.microsoft.com/office/drawing/2014/main" id="{65997F97-9974-6BFA-2BDF-79A879054C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a:extLst>
              <a:ext uri="{FF2B5EF4-FFF2-40B4-BE49-F238E27FC236}">
                <a16:creationId xmlns:a16="http://schemas.microsoft.com/office/drawing/2014/main" id="{6A7C0041-A12C-95BE-AA5E-1C1382BC65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3563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48CECED-8DE8-D0B0-DE6C-B8088155936C}"/>
            </a:ext>
          </a:extLst>
        </p:cNvPr>
        <p:cNvGrpSpPr/>
        <p:nvPr/>
      </p:nvGrpSpPr>
      <p:grpSpPr>
        <a:xfrm>
          <a:off x="0" y="0"/>
          <a:ext cx="0" cy="0"/>
          <a:chOff x="0" y="0"/>
          <a:chExt cx="0" cy="0"/>
        </a:xfrm>
      </p:grpSpPr>
      <p:sp>
        <p:nvSpPr>
          <p:cNvPr id="112" name="Google Shape;112;p7:notes">
            <a:extLst>
              <a:ext uri="{FF2B5EF4-FFF2-40B4-BE49-F238E27FC236}">
                <a16:creationId xmlns:a16="http://schemas.microsoft.com/office/drawing/2014/main" id="{1F201316-7E5B-4B0D-AB49-779A5C3696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a:extLst>
              <a:ext uri="{FF2B5EF4-FFF2-40B4-BE49-F238E27FC236}">
                <a16:creationId xmlns:a16="http://schemas.microsoft.com/office/drawing/2014/main" id="{59B52683-2D0D-50FC-A612-4082847D9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451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7EFACA00-2B3A-6B59-1EAE-80B419A83B8C}"/>
            </a:ext>
          </a:extLst>
        </p:cNvPr>
        <p:cNvGrpSpPr/>
        <p:nvPr/>
      </p:nvGrpSpPr>
      <p:grpSpPr>
        <a:xfrm>
          <a:off x="0" y="0"/>
          <a:ext cx="0" cy="0"/>
          <a:chOff x="0" y="0"/>
          <a:chExt cx="0" cy="0"/>
        </a:xfrm>
      </p:grpSpPr>
      <p:sp>
        <p:nvSpPr>
          <p:cNvPr id="112" name="Google Shape;112;p7:notes">
            <a:extLst>
              <a:ext uri="{FF2B5EF4-FFF2-40B4-BE49-F238E27FC236}">
                <a16:creationId xmlns:a16="http://schemas.microsoft.com/office/drawing/2014/main" id="{7E0D3E46-C685-8F85-B307-516004935C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a:extLst>
              <a:ext uri="{FF2B5EF4-FFF2-40B4-BE49-F238E27FC236}">
                <a16:creationId xmlns:a16="http://schemas.microsoft.com/office/drawing/2014/main" id="{E1D32246-7674-BDF9-A476-C54422996C6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8932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1.png"/><Relationship Id="rId7"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kaggle.com/datasets/gpiosenka/100-bird-species" TargetMode="External"/><Relationship Id="rId7" Type="http://schemas.openxmlformats.org/officeDocument/2006/relationships/hyperlink" Target="https://streamlit.i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google-research/vision_transformer" TargetMode="External"/><Relationship Id="rId11" Type="http://schemas.openxmlformats.org/officeDocument/2006/relationships/image" Target="../media/image4.png"/><Relationship Id="rId5" Type="http://schemas.openxmlformats.org/officeDocument/2006/relationships/hyperlink" Target="https://github.com/faustomorales/vit-keras" TargetMode="External"/><Relationship Id="rId10" Type="http://schemas.openxmlformats.org/officeDocument/2006/relationships/image" Target="../media/image3.png"/><Relationship Id="rId4" Type="http://schemas.openxmlformats.org/officeDocument/2006/relationships/hyperlink" Target="https://paperswithcode.com/method/vision-transformer" TargetMode="External"/><Relationship Id="rId9"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a:spLocks noGrp="1"/>
          </p:cNvSpPr>
          <p:nvPr>
            <p:ph type="subTitle" idx="1"/>
          </p:nvPr>
        </p:nvSpPr>
        <p:spPr>
          <a:xfrm>
            <a:off x="776504" y="306769"/>
            <a:ext cx="8103859"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4000" b="1" dirty="0">
                <a:solidFill>
                  <a:schemeClr val="dk1"/>
                </a:solidFill>
                <a:latin typeface="Times New Roman" panose="02020603050405020304" pitchFamily="18" charset="0"/>
                <a:cs typeface="Times New Roman" panose="02020603050405020304" pitchFamily="18" charset="0"/>
              </a:rPr>
              <a:t>Bird Species Classification Using Vision Transformers</a:t>
            </a:r>
          </a:p>
        </p:txBody>
      </p:sp>
      <p:sp>
        <p:nvSpPr>
          <p:cNvPr id="56" name="Google Shape;56;p1"/>
          <p:cNvSpPr txBox="1"/>
          <p:nvPr/>
        </p:nvSpPr>
        <p:spPr>
          <a:xfrm>
            <a:off x="2115564" y="1766717"/>
            <a:ext cx="4804500" cy="283151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3200" dirty="0">
                <a:solidFill>
                  <a:schemeClr val="dk1"/>
                </a:solidFill>
                <a:latin typeface="Times New Roman" panose="02020603050405020304" pitchFamily="18" charset="0"/>
                <a:cs typeface="Times New Roman" panose="02020603050405020304" pitchFamily="18" charset="0"/>
              </a:rPr>
              <a:t>Mentor : Prof. </a:t>
            </a:r>
            <a:r>
              <a:rPr lang="en-IN" sz="3200" dirty="0">
                <a:solidFill>
                  <a:schemeClr val="dk1"/>
                </a:solidFill>
                <a:latin typeface="Times New Roman" panose="02020603050405020304" pitchFamily="18" charset="0"/>
                <a:cs typeface="Times New Roman" panose="02020603050405020304" pitchFamily="18" charset="0"/>
              </a:rPr>
              <a:t>Kirti Mishra</a:t>
            </a:r>
            <a:endParaRPr sz="3200" dirty="0">
              <a:solidFill>
                <a:schemeClr val="dk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1500"/>
              <a:buFont typeface="Arial"/>
              <a:buNone/>
            </a:pPr>
            <a:endParaRPr sz="2000" dirty="0">
              <a:solidFill>
                <a:schemeClr val="dk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1500"/>
              <a:buFont typeface="Arial"/>
              <a:buNone/>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Members</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457200" marR="0" lvl="0" indent="-323850" algn="ctr" rtl="0">
              <a:lnSpc>
                <a:spcPct val="100000"/>
              </a:lnSpc>
              <a:spcBef>
                <a:spcPts val="0"/>
              </a:spcBef>
              <a:spcAft>
                <a:spcPts val="0"/>
              </a:spcAft>
              <a:buClr>
                <a:schemeClr val="dk1"/>
              </a:buClr>
              <a:buSzPts val="1500"/>
              <a:buFont typeface="Arial"/>
              <a:buChar char="●"/>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Sakshi Borade - </a:t>
            </a:r>
            <a:r>
              <a:rPr lang="en-IN" sz="2000" b="0" i="0" u="none" strike="noStrike" cap="none" dirty="0">
                <a:solidFill>
                  <a:schemeClr val="dk1"/>
                </a:solidFill>
                <a:latin typeface="Times New Roman" panose="02020603050405020304" pitchFamily="18" charset="0"/>
                <a:cs typeface="Times New Roman" panose="02020603050405020304" pitchFamily="18" charset="0"/>
                <a:sym typeface="Arial"/>
              </a:rPr>
              <a:t>1610121026</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457200" marR="0" lvl="0" indent="-323850" algn="ctr" rtl="0">
              <a:lnSpc>
                <a:spcPct val="100000"/>
              </a:lnSpc>
              <a:spcBef>
                <a:spcPts val="0"/>
              </a:spcBef>
              <a:spcAft>
                <a:spcPts val="0"/>
              </a:spcAft>
              <a:buClr>
                <a:schemeClr val="dk1"/>
              </a:buClr>
              <a:buSzPts val="1500"/>
              <a:buFont typeface="Arial"/>
              <a:buChar char="●"/>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Atharv Chandane - </a:t>
            </a:r>
            <a:r>
              <a:rPr lang="en-IN" sz="2000" b="0" i="0" u="none" strike="noStrike" cap="none" dirty="0">
                <a:solidFill>
                  <a:schemeClr val="dk1"/>
                </a:solidFill>
                <a:latin typeface="Times New Roman" panose="02020603050405020304" pitchFamily="18" charset="0"/>
                <a:cs typeface="Times New Roman" panose="02020603050405020304" pitchFamily="18" charset="0"/>
                <a:sym typeface="Arial"/>
              </a:rPr>
              <a:t>16010121030</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457200" marR="0" lvl="0" indent="-323850" algn="ctr" rtl="0">
              <a:lnSpc>
                <a:spcPct val="100000"/>
              </a:lnSpc>
              <a:spcBef>
                <a:spcPts val="0"/>
              </a:spcBef>
              <a:spcAft>
                <a:spcPts val="0"/>
              </a:spcAft>
              <a:buClr>
                <a:schemeClr val="dk1"/>
              </a:buClr>
              <a:buSzPts val="1500"/>
              <a:buFont typeface="Arial"/>
              <a:buChar char="●"/>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Kunal Chaturvedi - 16010121032</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457200" marR="0" lvl="0" indent="-323850" algn="ctr" rtl="0">
              <a:lnSpc>
                <a:spcPct val="100000"/>
              </a:lnSpc>
              <a:spcBef>
                <a:spcPts val="0"/>
              </a:spcBef>
              <a:spcAft>
                <a:spcPts val="0"/>
              </a:spcAft>
              <a:buClr>
                <a:schemeClr val="dk1"/>
              </a:buClr>
              <a:buSzPts val="1500"/>
              <a:buFont typeface="Arial"/>
              <a:buChar char="●"/>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Sahil Chauhan </a:t>
            </a:r>
            <a:r>
              <a:rPr lang="en" sz="2000" dirty="0">
                <a:solidFill>
                  <a:schemeClr val="dk1"/>
                </a:solidFill>
                <a:latin typeface="Times New Roman" panose="02020603050405020304" pitchFamily="18" charset="0"/>
                <a:cs typeface="Times New Roman" panose="02020603050405020304" pitchFamily="18" charset="0"/>
              </a:rPr>
              <a:t>- </a:t>
            </a: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16010121</a:t>
            </a:r>
            <a:r>
              <a:rPr lang="en" sz="2000" dirty="0">
                <a:solidFill>
                  <a:schemeClr val="dk1"/>
                </a:solidFill>
                <a:latin typeface="Times New Roman" panose="02020603050405020304" pitchFamily="18" charset="0"/>
                <a:cs typeface="Times New Roman" panose="02020603050405020304" pitchFamily="18" charset="0"/>
              </a:rPr>
              <a:t>034</a:t>
            </a:r>
          </a:p>
          <a:p>
            <a:pPr marL="457200" marR="0" lvl="0" indent="-323850" algn="ctr" rtl="0">
              <a:lnSpc>
                <a:spcPct val="100000"/>
              </a:lnSpc>
              <a:spcBef>
                <a:spcPts val="0"/>
              </a:spcBef>
              <a:spcAft>
                <a:spcPts val="0"/>
              </a:spcAft>
              <a:buClr>
                <a:schemeClr val="dk1"/>
              </a:buClr>
              <a:buSzPts val="1500"/>
              <a:buFont typeface="Arial"/>
              <a:buChar char="●"/>
            </a:pPr>
            <a:r>
              <a:rPr lang="en" sz="2000" b="0" i="0" u="none" strike="noStrike" cap="none" dirty="0">
                <a:solidFill>
                  <a:schemeClr val="dk1"/>
                </a:solidFill>
                <a:latin typeface="Times New Roman" panose="02020603050405020304" pitchFamily="18" charset="0"/>
                <a:cs typeface="Times New Roman" panose="02020603050405020304" pitchFamily="18" charset="0"/>
                <a:sym typeface="Arial"/>
              </a:rPr>
              <a:t>Vedan</a:t>
            </a:r>
            <a:r>
              <a:rPr lang="en" sz="2000" dirty="0">
                <a:solidFill>
                  <a:schemeClr val="dk1"/>
                </a:solidFill>
                <a:latin typeface="Times New Roman" panose="02020603050405020304" pitchFamily="18" charset="0"/>
                <a:cs typeface="Times New Roman" panose="02020603050405020304" pitchFamily="18" charset="0"/>
              </a:rPr>
              <a:t>t Chavan - 16010121035</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pic>
        <p:nvPicPr>
          <p:cNvPr id="57" name="Google Shape;57;p1"/>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58" name="Google Shape;58;p1"/>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59" name="Google Shape;59;p1"/>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60" name="Google Shape;60;p1"/>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83ED5A12-3F61-66DE-DE12-7D8A535CC0BD}"/>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8E0A79F9-BF14-4222-901F-2E5FB6034DC8}"/>
              </a:ext>
            </a:extLst>
          </p:cNvPr>
          <p:cNvSpPr txBox="1">
            <a:spLocks noGrp="1"/>
          </p:cNvSpPr>
          <p:nvPr>
            <p:ph type="title"/>
          </p:nvPr>
        </p:nvSpPr>
        <p:spPr>
          <a:xfrm>
            <a:off x="-1786974" y="31426"/>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ct val="111111"/>
              <a:buNone/>
            </a:pPr>
            <a:r>
              <a:rPr lang="en" sz="3000" b="1" dirty="0">
                <a:latin typeface="Times New Roman" panose="02020603050405020304" pitchFamily="18" charset="0"/>
                <a:cs typeface="Times New Roman" panose="02020603050405020304" pitchFamily="18" charset="0"/>
              </a:rPr>
              <a:t>Dataset Description</a:t>
            </a:r>
            <a:endParaRPr sz="3000"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65C555E3-19AE-0756-A2C8-6617A51F31EB}"/>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93D22E38-2C22-611E-E51A-89DD0AA22857}"/>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EE5561CC-7ACC-A543-6756-430A438E43B1}"/>
              </a:ext>
            </a:extLst>
          </p:cNvPr>
          <p:cNvPicPr preferRelativeResize="0"/>
          <p:nvPr/>
        </p:nvPicPr>
        <p:blipFill rotWithShape="1">
          <a:blip r:embed="rId5">
            <a:alphaModFix/>
          </a:blip>
          <a:srcRect/>
          <a:stretch/>
        </p:blipFill>
        <p:spPr>
          <a:xfrm>
            <a:off x="-66730" y="4216254"/>
            <a:ext cx="2702922" cy="1664815"/>
          </a:xfrm>
          <a:prstGeom prst="rect">
            <a:avLst/>
          </a:prstGeom>
          <a:noFill/>
          <a:ln>
            <a:noFill/>
          </a:ln>
        </p:spPr>
      </p:pic>
      <p:pic>
        <p:nvPicPr>
          <p:cNvPr id="151" name="Google Shape;151;p10">
            <a:extLst>
              <a:ext uri="{FF2B5EF4-FFF2-40B4-BE49-F238E27FC236}">
                <a16:creationId xmlns:a16="http://schemas.microsoft.com/office/drawing/2014/main" id="{F7D3573A-045B-CA69-1A81-BF134E489831}"/>
              </a:ext>
            </a:extLst>
          </p:cNvPr>
          <p:cNvPicPr preferRelativeResize="0"/>
          <p:nvPr/>
        </p:nvPicPr>
        <p:blipFill rotWithShape="1">
          <a:blip r:embed="rId6">
            <a:alphaModFix/>
          </a:blip>
          <a:srcRect/>
          <a:stretch/>
        </p:blipFill>
        <p:spPr>
          <a:xfrm>
            <a:off x="8257735" y="4677685"/>
            <a:ext cx="731318" cy="370977"/>
          </a:xfrm>
          <a:prstGeom prst="rect">
            <a:avLst/>
          </a:prstGeom>
          <a:noFill/>
          <a:ln>
            <a:noFill/>
          </a:ln>
        </p:spPr>
      </p:pic>
      <p:sp>
        <p:nvSpPr>
          <p:cNvPr id="3" name="Google Shape;116;p7">
            <a:extLst>
              <a:ext uri="{FF2B5EF4-FFF2-40B4-BE49-F238E27FC236}">
                <a16:creationId xmlns:a16="http://schemas.microsoft.com/office/drawing/2014/main" id="{EBA6DBEB-8E38-43A8-AAC9-70F3E7243368}"/>
              </a:ext>
            </a:extLst>
          </p:cNvPr>
          <p:cNvSpPr txBox="1">
            <a:spLocks noGrp="1"/>
          </p:cNvSpPr>
          <p:nvPr>
            <p:ph type="body" idx="1"/>
          </p:nvPr>
        </p:nvSpPr>
        <p:spPr>
          <a:xfrm>
            <a:off x="853385" y="776249"/>
            <a:ext cx="3578430" cy="2487581"/>
          </a:xfrm>
          <a:prstGeom prst="rect">
            <a:avLst/>
          </a:prstGeom>
          <a:noFill/>
          <a:ln>
            <a:noFill/>
          </a:ln>
        </p:spPr>
        <p:txBody>
          <a:bodyPr spcFirstLastPara="1" wrap="square" lIns="91425" tIns="91425" rIns="91425" bIns="91425" anchor="t" anchorCtr="0">
            <a:noAutofit/>
          </a:bodyPr>
          <a:lstStyle/>
          <a:p>
            <a:pPr marL="285750" indent="-285750" algn="just"/>
            <a:r>
              <a:rPr lang="en-IN" dirty="0">
                <a:solidFill>
                  <a:schemeClr val="dk1"/>
                </a:solidFill>
                <a:latin typeface="Times New Roman" panose="02020603050405020304" pitchFamily="18" charset="0"/>
                <a:cs typeface="Times New Roman" panose="02020603050405020304" pitchFamily="18" charset="0"/>
              </a:rPr>
              <a:t>The dataset consists of 400 classes containing a total of 71,407 images each with dimensions 224 x 224 x 3.</a:t>
            </a:r>
          </a:p>
          <a:p>
            <a:pPr marL="285750" indent="-285750" algn="just"/>
            <a:r>
              <a:rPr lang="en-IN" dirty="0">
                <a:solidFill>
                  <a:schemeClr val="dk1"/>
                </a:solidFill>
                <a:latin typeface="Times New Roman" panose="02020603050405020304" pitchFamily="18" charset="0"/>
                <a:cs typeface="Times New Roman" panose="02020603050405020304" pitchFamily="18" charset="0"/>
              </a:rPr>
              <a:t>The dataset is split into a 80:10:10 ratio to generate the training, validation and testing sets as follows:</a:t>
            </a:r>
          </a:p>
          <a:p>
            <a:pPr marL="285750" indent="-285750" algn="just">
              <a:buFont typeface="Wingdings" panose="05000000000000000000" pitchFamily="2" charset="2"/>
              <a:buChar char="Ø"/>
            </a:pPr>
            <a:r>
              <a:rPr lang="en-IN" dirty="0">
                <a:solidFill>
                  <a:schemeClr val="dk1"/>
                </a:solidFill>
                <a:latin typeface="Times New Roman" panose="02020603050405020304" pitchFamily="18" charset="0"/>
                <a:cs typeface="Times New Roman" panose="02020603050405020304" pitchFamily="18" charset="0"/>
              </a:rPr>
              <a:t>Training Set: 56,987 images</a:t>
            </a:r>
          </a:p>
          <a:p>
            <a:pPr marL="285750" indent="-285750" algn="just">
              <a:buFont typeface="Wingdings" panose="05000000000000000000" pitchFamily="2" charset="2"/>
              <a:buChar char="Ø"/>
            </a:pPr>
            <a:r>
              <a:rPr lang="en-IN" dirty="0">
                <a:solidFill>
                  <a:schemeClr val="dk1"/>
                </a:solidFill>
                <a:latin typeface="Times New Roman" panose="02020603050405020304" pitchFamily="18" charset="0"/>
                <a:cs typeface="Times New Roman" panose="02020603050405020304" pitchFamily="18" charset="0"/>
              </a:rPr>
              <a:t>Validation Set: 7,210 images</a:t>
            </a:r>
          </a:p>
          <a:p>
            <a:pPr marL="285750" indent="-285750" algn="just">
              <a:buFont typeface="Wingdings" panose="05000000000000000000" pitchFamily="2" charset="2"/>
              <a:buChar char="Ø"/>
            </a:pPr>
            <a:r>
              <a:rPr lang="en-IN" dirty="0">
                <a:solidFill>
                  <a:schemeClr val="dk1"/>
                </a:solidFill>
                <a:latin typeface="Times New Roman" panose="02020603050405020304" pitchFamily="18" charset="0"/>
                <a:cs typeface="Times New Roman" panose="02020603050405020304" pitchFamily="18" charset="0"/>
              </a:rPr>
              <a:t>Testing Set: 7,210 images</a:t>
            </a:r>
          </a:p>
        </p:txBody>
      </p:sp>
      <p:pic>
        <p:nvPicPr>
          <p:cNvPr id="5" name="Picture 4" descr="A graph of different colors&#10;&#10;Description automatically generated with medium confidence">
            <a:extLst>
              <a:ext uri="{FF2B5EF4-FFF2-40B4-BE49-F238E27FC236}">
                <a16:creationId xmlns:a16="http://schemas.microsoft.com/office/drawing/2014/main" id="{AF919CE8-ECB1-E8F3-12C0-D0315FC64197}"/>
              </a:ext>
            </a:extLst>
          </p:cNvPr>
          <p:cNvPicPr>
            <a:picLocks noChangeAspect="1"/>
          </p:cNvPicPr>
          <p:nvPr/>
        </p:nvPicPr>
        <p:blipFill>
          <a:blip r:embed="rId7"/>
          <a:stretch>
            <a:fillRect/>
          </a:stretch>
        </p:blipFill>
        <p:spPr>
          <a:xfrm>
            <a:off x="4508696" y="1286152"/>
            <a:ext cx="4587211" cy="2674767"/>
          </a:xfrm>
          <a:prstGeom prst="rect">
            <a:avLst/>
          </a:prstGeom>
        </p:spPr>
      </p:pic>
    </p:spTree>
    <p:extLst>
      <p:ext uri="{BB962C8B-B14F-4D97-AF65-F5344CB8AC3E}">
        <p14:creationId xmlns:p14="http://schemas.microsoft.com/office/powerpoint/2010/main" val="424060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EB48-A5F0-0CF1-227A-C498101BA77C}"/>
              </a:ext>
            </a:extLst>
          </p:cNvPr>
          <p:cNvSpPr>
            <a:spLocks noGrp="1"/>
          </p:cNvSpPr>
          <p:nvPr>
            <p:ph type="title"/>
          </p:nvPr>
        </p:nvSpPr>
        <p:spPr>
          <a:xfrm>
            <a:off x="776504" y="0"/>
            <a:ext cx="8520600" cy="572700"/>
          </a:xfrm>
        </p:spPr>
        <p:txBody>
          <a:bodyPr>
            <a:normAutofit fontScale="90000"/>
          </a:bodyPr>
          <a:lstStyle/>
          <a:p>
            <a:r>
              <a:rPr lang="en-US" b="1" dirty="0">
                <a:latin typeface="Times New Roman" panose="02020603050405020304" pitchFamily="18" charset="0"/>
                <a:cs typeface="Times New Roman" panose="02020603050405020304" pitchFamily="18" charset="0"/>
              </a:rPr>
              <a:t>Why 80:10:10 ratio is used for datasets??</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1A1EAA1-F68E-6D55-AC92-528EF4DC4242}"/>
              </a:ext>
            </a:extLst>
          </p:cNvPr>
          <p:cNvSpPr>
            <a:spLocks noGrp="1"/>
          </p:cNvSpPr>
          <p:nvPr>
            <p:ph type="body" idx="1"/>
          </p:nvPr>
        </p:nvSpPr>
        <p:spPr>
          <a:xfrm>
            <a:off x="777869" y="572699"/>
            <a:ext cx="7965313" cy="4104985"/>
          </a:xfrm>
        </p:spPr>
        <p:txBody>
          <a:bodyPr>
            <a:normAutofit/>
          </a:bodyPr>
          <a:lstStyle/>
          <a:p>
            <a:r>
              <a:rPr lang="en-US" b="1" dirty="0">
                <a:solidFill>
                  <a:schemeClr val="tx1"/>
                </a:solidFill>
                <a:latin typeface="Times New Roman" panose="02020603050405020304" pitchFamily="18" charset="0"/>
                <a:cs typeface="Times New Roman" panose="02020603050405020304" pitchFamily="18" charset="0"/>
              </a:rPr>
              <a:t>80% Training Data: </a:t>
            </a:r>
            <a:r>
              <a:rPr lang="en-US" dirty="0">
                <a:solidFill>
                  <a:schemeClr val="tx1"/>
                </a:solidFill>
                <a:latin typeface="Times New Roman" panose="02020603050405020304" pitchFamily="18" charset="0"/>
                <a:cs typeface="Times New Roman" panose="02020603050405020304" pitchFamily="18" charset="0"/>
              </a:rPr>
              <a:t>Majority of the dataset is used for training the model to ensure it learns a robust representation of the data. A larger training set reduces the risk of underfitting, especially in complex models like Vision Transformers (</a:t>
            </a:r>
            <a:r>
              <a:rPr lang="en-US" dirty="0" err="1">
                <a:solidFill>
                  <a:schemeClr val="tx1"/>
                </a:solidFill>
                <a:latin typeface="Times New Roman" panose="02020603050405020304" pitchFamily="18" charset="0"/>
                <a:cs typeface="Times New Roman" panose="02020603050405020304" pitchFamily="18" charset="0"/>
              </a:rPr>
              <a:t>ViTs</a:t>
            </a:r>
            <a:r>
              <a:rPr lang="en-US" dirty="0">
                <a:solidFill>
                  <a:schemeClr val="tx1"/>
                </a:solidFill>
                <a:latin typeface="Times New Roman" panose="02020603050405020304" pitchFamily="18" charset="0"/>
                <a:cs typeface="Times New Roman" panose="02020603050405020304" pitchFamily="18" charset="0"/>
              </a:rPr>
              <a:t>), which require significant data to learn intricate patterns.</a:t>
            </a:r>
          </a:p>
          <a:p>
            <a:pPr marL="114300" indent="0">
              <a:buNone/>
            </a:pPr>
            <a:endParaRPr lang="en-US"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10% Validation Data: </a:t>
            </a:r>
            <a:r>
              <a:rPr lang="en-US" dirty="0">
                <a:solidFill>
                  <a:schemeClr val="tx1"/>
                </a:solidFill>
                <a:latin typeface="Times New Roman" panose="02020603050405020304" pitchFamily="18" charset="0"/>
                <a:cs typeface="Times New Roman" panose="02020603050405020304" pitchFamily="18" charset="0"/>
              </a:rPr>
              <a:t>Used to tune hyperparameters (e.g., learning rate, batch size) and monitor the model’s performance during training. Helps prevent overfitting by evaluating the model on unseen data during training.</a:t>
            </a:r>
          </a:p>
          <a:p>
            <a:pPr marL="114300" indent="0">
              <a:buNone/>
            </a:pPr>
            <a:endParaRPr lang="en-US"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10% Test Data: </a:t>
            </a:r>
            <a:r>
              <a:rPr lang="en-US" dirty="0">
                <a:solidFill>
                  <a:schemeClr val="tx1"/>
                </a:solidFill>
                <a:latin typeface="Times New Roman" panose="02020603050405020304" pitchFamily="18" charset="0"/>
                <a:cs typeface="Times New Roman" panose="02020603050405020304" pitchFamily="18" charset="0"/>
              </a:rPr>
              <a:t>Reserved exclusively for evaluating the final model’s performance. Provides an unbiased estimate of how the model generalizes to completely unseen data.</a:t>
            </a:r>
          </a:p>
          <a:p>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pic>
        <p:nvPicPr>
          <p:cNvPr id="6" name="Google Shape;148;p10">
            <a:extLst>
              <a:ext uri="{FF2B5EF4-FFF2-40B4-BE49-F238E27FC236}">
                <a16:creationId xmlns:a16="http://schemas.microsoft.com/office/drawing/2014/main" id="{D5258B9D-72E0-992E-5885-43A4E59DA202}"/>
              </a:ext>
            </a:extLst>
          </p:cNvPr>
          <p:cNvPicPr preferRelativeResize="0"/>
          <p:nvPr/>
        </p:nvPicPr>
        <p:blipFill rotWithShape="1">
          <a:blip r:embed="rId2">
            <a:alphaModFix/>
          </a:blip>
          <a:srcRect/>
          <a:stretch/>
        </p:blipFill>
        <p:spPr>
          <a:xfrm>
            <a:off x="0" y="1300"/>
            <a:ext cx="567000" cy="5143500"/>
          </a:xfrm>
          <a:prstGeom prst="rect">
            <a:avLst/>
          </a:prstGeom>
          <a:noFill/>
          <a:ln>
            <a:noFill/>
          </a:ln>
        </p:spPr>
      </p:pic>
      <p:pic>
        <p:nvPicPr>
          <p:cNvPr id="7" name="Google Shape;149;p10">
            <a:extLst>
              <a:ext uri="{FF2B5EF4-FFF2-40B4-BE49-F238E27FC236}">
                <a16:creationId xmlns:a16="http://schemas.microsoft.com/office/drawing/2014/main" id="{B4A4E691-41DF-C3BB-DD02-9E96C555B3EC}"/>
              </a:ext>
            </a:extLst>
          </p:cNvPr>
          <p:cNvPicPr preferRelativeResize="0"/>
          <p:nvPr/>
        </p:nvPicPr>
        <p:blipFill rotWithShape="1">
          <a:blip r:embed="rId3">
            <a:alphaModFix/>
          </a:blip>
          <a:srcRect/>
          <a:stretch/>
        </p:blipFill>
        <p:spPr>
          <a:xfrm>
            <a:off x="566989" y="0"/>
            <a:ext cx="209515" cy="4044131"/>
          </a:xfrm>
          <a:prstGeom prst="rect">
            <a:avLst/>
          </a:prstGeom>
          <a:noFill/>
          <a:ln>
            <a:noFill/>
          </a:ln>
        </p:spPr>
      </p:pic>
      <p:pic>
        <p:nvPicPr>
          <p:cNvPr id="8" name="Google Shape;150;p10">
            <a:extLst>
              <a:ext uri="{FF2B5EF4-FFF2-40B4-BE49-F238E27FC236}">
                <a16:creationId xmlns:a16="http://schemas.microsoft.com/office/drawing/2014/main" id="{95DE2296-E6BB-1098-1011-88DC403A4836}"/>
              </a:ext>
            </a:extLst>
          </p:cNvPr>
          <p:cNvPicPr preferRelativeResize="0"/>
          <p:nvPr/>
        </p:nvPicPr>
        <p:blipFill rotWithShape="1">
          <a:blip r:embed="rId4">
            <a:alphaModFix/>
          </a:blip>
          <a:srcRect/>
          <a:stretch/>
        </p:blipFill>
        <p:spPr>
          <a:xfrm>
            <a:off x="-66730" y="4216254"/>
            <a:ext cx="2702922" cy="1664815"/>
          </a:xfrm>
          <a:prstGeom prst="rect">
            <a:avLst/>
          </a:prstGeom>
          <a:noFill/>
          <a:ln>
            <a:noFill/>
          </a:ln>
        </p:spPr>
      </p:pic>
      <p:pic>
        <p:nvPicPr>
          <p:cNvPr id="9" name="Google Shape;151;p10">
            <a:extLst>
              <a:ext uri="{FF2B5EF4-FFF2-40B4-BE49-F238E27FC236}">
                <a16:creationId xmlns:a16="http://schemas.microsoft.com/office/drawing/2014/main" id="{734ED773-A48D-0CA1-003A-473D67FAB600}"/>
              </a:ext>
            </a:extLst>
          </p:cNvPr>
          <p:cNvPicPr preferRelativeResize="0"/>
          <p:nvPr/>
        </p:nvPicPr>
        <p:blipFill rotWithShape="1">
          <a:blip r:embed="rId5">
            <a:alphaModFix/>
          </a:blip>
          <a:srcRect/>
          <a:stretch/>
        </p:blipFill>
        <p:spPr>
          <a:xfrm>
            <a:off x="8257735" y="4677685"/>
            <a:ext cx="731318" cy="370977"/>
          </a:xfrm>
          <a:prstGeom prst="rect">
            <a:avLst/>
          </a:prstGeom>
          <a:noFill/>
          <a:ln>
            <a:noFill/>
          </a:ln>
        </p:spPr>
      </p:pic>
    </p:spTree>
    <p:extLst>
      <p:ext uri="{BB962C8B-B14F-4D97-AF65-F5344CB8AC3E}">
        <p14:creationId xmlns:p14="http://schemas.microsoft.com/office/powerpoint/2010/main" val="2463418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A7E4-AD5B-8B0D-63FA-56057C69523F}"/>
              </a:ext>
            </a:extLst>
          </p:cNvPr>
          <p:cNvSpPr>
            <a:spLocks noGrp="1"/>
          </p:cNvSpPr>
          <p:nvPr>
            <p:ph type="title"/>
          </p:nvPr>
        </p:nvSpPr>
        <p:spPr>
          <a:xfrm>
            <a:off x="757549" y="3538"/>
            <a:ext cx="8520600" cy="572700"/>
          </a:xfrm>
        </p:spPr>
        <p:txBody>
          <a:bodyPr>
            <a:normAutofit fontScale="90000"/>
          </a:bodyPr>
          <a:lstStyle/>
          <a:p>
            <a:r>
              <a:rPr lang="en-US" b="1" dirty="0">
                <a:latin typeface="Times New Roman" panose="02020603050405020304" pitchFamily="18" charset="0"/>
                <a:cs typeface="Times New Roman" panose="02020603050405020304" pitchFamily="18" charset="0"/>
              </a:rPr>
              <a:t>Why these 2 models (ViT_L-32) and (ViT_B-16) ?</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E70E642-20F8-5608-4B76-FF744877FEED}"/>
              </a:ext>
            </a:extLst>
          </p:cNvPr>
          <p:cNvSpPr>
            <a:spLocks noGrp="1"/>
          </p:cNvSpPr>
          <p:nvPr>
            <p:ph type="body" idx="1"/>
          </p:nvPr>
        </p:nvSpPr>
        <p:spPr>
          <a:xfrm>
            <a:off x="311700" y="576238"/>
            <a:ext cx="8520600" cy="3416400"/>
          </a:xfrm>
        </p:spPr>
        <p:txBody>
          <a:bodyPr>
            <a:noAutofit/>
          </a:bodyPr>
          <a:lstStyle/>
          <a:p>
            <a:r>
              <a:rPr lang="en-US" sz="1100" dirty="0">
                <a:solidFill>
                  <a:schemeClr val="tx1"/>
                </a:solidFill>
                <a:latin typeface="Times New Roman" panose="02020603050405020304" pitchFamily="18" charset="0"/>
                <a:cs typeface="Times New Roman" panose="02020603050405020304" pitchFamily="18" charset="0"/>
              </a:rPr>
              <a:t>The selection of </a:t>
            </a:r>
            <a:r>
              <a:rPr lang="en-US" sz="1100" b="1" dirty="0">
                <a:solidFill>
                  <a:schemeClr val="tx1"/>
                </a:solidFill>
                <a:latin typeface="Times New Roman" panose="02020603050405020304" pitchFamily="18" charset="0"/>
                <a:cs typeface="Times New Roman" panose="02020603050405020304" pitchFamily="18" charset="0"/>
              </a:rPr>
              <a:t>ViT_L-32 (Large, Patch Size 32)</a:t>
            </a:r>
            <a:r>
              <a:rPr lang="en-US" sz="1100" dirty="0">
                <a:solidFill>
                  <a:schemeClr val="tx1"/>
                </a:solidFill>
                <a:latin typeface="Times New Roman" panose="02020603050405020304" pitchFamily="18" charset="0"/>
                <a:cs typeface="Times New Roman" panose="02020603050405020304" pitchFamily="18" charset="0"/>
              </a:rPr>
              <a:t> and </a:t>
            </a:r>
            <a:r>
              <a:rPr lang="en-US" sz="1100" b="1" dirty="0">
                <a:solidFill>
                  <a:schemeClr val="tx1"/>
                </a:solidFill>
                <a:latin typeface="Times New Roman" panose="02020603050405020304" pitchFamily="18" charset="0"/>
                <a:cs typeface="Times New Roman" panose="02020603050405020304" pitchFamily="18" charset="0"/>
              </a:rPr>
              <a:t>ViT_B-16 (Base, Patch Size 16)</a:t>
            </a:r>
            <a:r>
              <a:rPr lang="en-US" sz="1100" dirty="0">
                <a:solidFill>
                  <a:schemeClr val="tx1"/>
                </a:solidFill>
                <a:latin typeface="Times New Roman" panose="02020603050405020304" pitchFamily="18" charset="0"/>
                <a:cs typeface="Times New Roman" panose="02020603050405020304" pitchFamily="18" charset="0"/>
              </a:rPr>
              <a:t> for bird species classification using Vision Transformers is motivated by several factors related to </a:t>
            </a:r>
            <a:r>
              <a:rPr lang="en-US" sz="1100" b="1" dirty="0">
                <a:solidFill>
                  <a:schemeClr val="tx1"/>
                </a:solidFill>
                <a:latin typeface="Times New Roman" panose="02020603050405020304" pitchFamily="18" charset="0"/>
                <a:cs typeface="Times New Roman" panose="02020603050405020304" pitchFamily="18" charset="0"/>
              </a:rPr>
              <a:t>model capacity</a:t>
            </a:r>
            <a:r>
              <a:rPr lang="en-US" sz="1100" dirty="0">
                <a:solidFill>
                  <a:schemeClr val="tx1"/>
                </a:solidFill>
                <a:latin typeface="Times New Roman" panose="02020603050405020304" pitchFamily="18" charset="0"/>
                <a:cs typeface="Times New Roman" panose="02020603050405020304" pitchFamily="18" charset="0"/>
              </a:rPr>
              <a:t>, </a:t>
            </a:r>
            <a:r>
              <a:rPr lang="en-US" sz="1100" b="1" dirty="0">
                <a:solidFill>
                  <a:schemeClr val="tx1"/>
                </a:solidFill>
                <a:latin typeface="Times New Roman" panose="02020603050405020304" pitchFamily="18" charset="0"/>
                <a:cs typeface="Times New Roman" panose="02020603050405020304" pitchFamily="18" charset="0"/>
              </a:rPr>
              <a:t>task requirements</a:t>
            </a:r>
            <a:r>
              <a:rPr lang="en-US" sz="1100" dirty="0">
                <a:solidFill>
                  <a:schemeClr val="tx1"/>
                </a:solidFill>
                <a:latin typeface="Times New Roman" panose="02020603050405020304" pitchFamily="18" charset="0"/>
                <a:cs typeface="Times New Roman" panose="02020603050405020304" pitchFamily="18" charset="0"/>
              </a:rPr>
              <a:t>, and </a:t>
            </a:r>
            <a:r>
              <a:rPr lang="en-US" sz="1100" b="1" dirty="0">
                <a:solidFill>
                  <a:schemeClr val="tx1"/>
                </a:solidFill>
                <a:latin typeface="Times New Roman" panose="02020603050405020304" pitchFamily="18" charset="0"/>
                <a:cs typeface="Times New Roman" panose="02020603050405020304" pitchFamily="18" charset="0"/>
              </a:rPr>
              <a:t>computational trade-offs.</a:t>
            </a:r>
            <a:r>
              <a:rPr lang="en-US" sz="1100" dirty="0">
                <a:solidFill>
                  <a:schemeClr val="tx1"/>
                </a:solidFill>
                <a:latin typeface="Times New Roman" panose="02020603050405020304" pitchFamily="18" charset="0"/>
                <a:cs typeface="Times New Roman" panose="02020603050405020304" pitchFamily="18" charset="0"/>
              </a:rPr>
              <a:t> Here's why these specific models might be chosen:</a:t>
            </a:r>
            <a:endParaRPr lang="en-US" sz="1100" b="1" dirty="0">
              <a:solidFill>
                <a:schemeClr val="tx1"/>
              </a:solidFill>
              <a:latin typeface="Times New Roman" panose="02020603050405020304" pitchFamily="18" charset="0"/>
              <a:cs typeface="Times New Roman" panose="02020603050405020304" pitchFamily="18" charset="0"/>
            </a:endParaRPr>
          </a:p>
          <a:p>
            <a:endParaRPr lang="en-US" sz="1100" b="1" dirty="0">
              <a:solidFill>
                <a:schemeClr val="tx1"/>
              </a:solidFill>
              <a:latin typeface="Times New Roman" panose="02020603050405020304" pitchFamily="18" charset="0"/>
              <a:cs typeface="Times New Roman" panose="02020603050405020304" pitchFamily="18" charset="0"/>
            </a:endParaRPr>
          </a:p>
          <a:p>
            <a:r>
              <a:rPr lang="en-US" sz="1100" b="1" dirty="0">
                <a:solidFill>
                  <a:schemeClr val="tx1"/>
                </a:solidFill>
                <a:latin typeface="Times New Roman" panose="02020603050405020304" pitchFamily="18" charset="0"/>
                <a:cs typeface="Times New Roman" panose="02020603050405020304" pitchFamily="18" charset="0"/>
              </a:rPr>
              <a:t>1. Range of Model Capacities</a:t>
            </a:r>
          </a:p>
          <a:p>
            <a:pPr>
              <a:buFont typeface="Arial" panose="020B0604020202020204" pitchFamily="34" charset="0"/>
              <a:buChar char="•"/>
            </a:pPr>
            <a:r>
              <a:rPr lang="en-US" sz="1100" b="1" dirty="0">
                <a:solidFill>
                  <a:schemeClr val="tx1"/>
                </a:solidFill>
                <a:latin typeface="Times New Roman" panose="02020603050405020304" pitchFamily="18" charset="0"/>
                <a:cs typeface="Times New Roman" panose="02020603050405020304" pitchFamily="18" charset="0"/>
              </a:rPr>
              <a:t>ViT_L-32 (Large, Patch Size 32):</a:t>
            </a:r>
            <a:endParaRPr lang="en-US" sz="11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Represents a high-capacity model suitable for capturing complex patterns and relationships in the data.</a:t>
            </a:r>
          </a:p>
          <a:p>
            <a:pPr marL="742950" lvl="1" indent="-2857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Ideal for exploring the </a:t>
            </a:r>
            <a:r>
              <a:rPr lang="en-US" sz="1100" b="1" dirty="0">
                <a:solidFill>
                  <a:schemeClr val="tx1"/>
                </a:solidFill>
                <a:latin typeface="Times New Roman" panose="02020603050405020304" pitchFamily="18" charset="0"/>
                <a:cs typeface="Times New Roman" panose="02020603050405020304" pitchFamily="18" charset="0"/>
              </a:rPr>
              <a:t>upper limits of performance</a:t>
            </a:r>
            <a:r>
              <a:rPr lang="en-US" sz="1100" dirty="0">
                <a:solidFill>
                  <a:schemeClr val="tx1"/>
                </a:solidFill>
                <a:latin typeface="Times New Roman" panose="02020603050405020304" pitchFamily="18" charset="0"/>
                <a:cs typeface="Times New Roman" panose="02020603050405020304" pitchFamily="18" charset="0"/>
              </a:rPr>
              <a:t> when computational resources and data availability are abundant.</a:t>
            </a:r>
          </a:p>
          <a:p>
            <a:pPr marL="457200" lvl="1" indent="0">
              <a:buNone/>
            </a:pPr>
            <a:endParaRPr lang="en-US" sz="11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100" b="1" dirty="0">
                <a:solidFill>
                  <a:schemeClr val="tx1"/>
                </a:solidFill>
                <a:latin typeface="Times New Roman" panose="02020603050405020304" pitchFamily="18" charset="0"/>
                <a:cs typeface="Times New Roman" panose="02020603050405020304" pitchFamily="18" charset="0"/>
              </a:rPr>
              <a:t>ViT_B-16 (Base, Patch Size 16):</a:t>
            </a:r>
            <a:endParaRPr lang="en-US" sz="11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A smaller, computationally efficient model with good generalization capabilities.</a:t>
            </a:r>
          </a:p>
          <a:p>
            <a:pPr marL="742950" lvl="1" indent="-2857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A </a:t>
            </a:r>
            <a:r>
              <a:rPr lang="en-US" sz="1100" b="1" dirty="0">
                <a:solidFill>
                  <a:schemeClr val="tx1"/>
                </a:solidFill>
                <a:latin typeface="Times New Roman" panose="02020603050405020304" pitchFamily="18" charset="0"/>
                <a:cs typeface="Times New Roman" panose="02020603050405020304" pitchFamily="18" charset="0"/>
              </a:rPr>
              <a:t>practical choice</a:t>
            </a:r>
            <a:r>
              <a:rPr lang="en-US" sz="1100" dirty="0">
                <a:solidFill>
                  <a:schemeClr val="tx1"/>
                </a:solidFill>
                <a:latin typeface="Times New Roman" panose="02020603050405020304" pitchFamily="18" charset="0"/>
                <a:cs typeface="Times New Roman" panose="02020603050405020304" pitchFamily="18" charset="0"/>
              </a:rPr>
              <a:t> for tasks where computational resources or dataset size are limited.</a:t>
            </a:r>
          </a:p>
          <a:p>
            <a:pPr marL="457200" lvl="1" indent="0">
              <a:buNone/>
            </a:pPr>
            <a:endParaRPr lang="en-US" sz="1100" dirty="0">
              <a:solidFill>
                <a:schemeClr val="tx1"/>
              </a:solidFill>
              <a:latin typeface="Times New Roman" panose="02020603050405020304" pitchFamily="18" charset="0"/>
              <a:cs typeface="Times New Roman" panose="02020603050405020304" pitchFamily="18" charset="0"/>
            </a:endParaRPr>
          </a:p>
          <a:p>
            <a:r>
              <a:rPr lang="en-US" sz="1100" b="1" dirty="0">
                <a:solidFill>
                  <a:schemeClr val="tx1"/>
                </a:solidFill>
                <a:latin typeface="Times New Roman" panose="02020603050405020304" pitchFamily="18" charset="0"/>
                <a:cs typeface="Times New Roman" panose="02020603050405020304" pitchFamily="18" charset="0"/>
              </a:rPr>
              <a:t>2. Fine-Grained Image Classification</a:t>
            </a:r>
          </a:p>
          <a:p>
            <a:pPr>
              <a:buFont typeface="Arial" panose="020B0604020202020204" pitchFamily="34" charset="0"/>
              <a:buChar char="•"/>
            </a:pPr>
            <a:r>
              <a:rPr lang="en-US" sz="1100" b="1" dirty="0">
                <a:solidFill>
                  <a:schemeClr val="tx1"/>
                </a:solidFill>
                <a:latin typeface="Times New Roman" panose="02020603050405020304" pitchFamily="18" charset="0"/>
                <a:cs typeface="Times New Roman" panose="02020603050405020304" pitchFamily="18" charset="0"/>
              </a:rPr>
              <a:t>Bird species classification</a:t>
            </a:r>
            <a:r>
              <a:rPr lang="en-US" sz="1100" dirty="0">
                <a:solidFill>
                  <a:schemeClr val="tx1"/>
                </a:solidFill>
                <a:latin typeface="Times New Roman" panose="02020603050405020304" pitchFamily="18" charset="0"/>
                <a:cs typeface="Times New Roman" panose="02020603050405020304" pitchFamily="18" charset="0"/>
              </a:rPr>
              <a:t> is a fine-grained task that requires attention to small details like:</a:t>
            </a:r>
          </a:p>
          <a:p>
            <a:pPr marL="742950" lvl="1" indent="-2857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Feather patterns.</a:t>
            </a:r>
          </a:p>
          <a:p>
            <a:pPr marL="742950" lvl="1" indent="-2857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Beak and eye shapes.</a:t>
            </a:r>
          </a:p>
          <a:p>
            <a:pPr marL="742950" lvl="1" indent="-2857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Subtle color variations.</a:t>
            </a:r>
          </a:p>
          <a:p>
            <a:pPr>
              <a:buFont typeface="Arial" panose="020B0604020202020204" pitchFamily="34" charset="0"/>
              <a:buChar char="•"/>
            </a:pPr>
            <a:r>
              <a:rPr lang="en-US" sz="1100" b="1" dirty="0">
                <a:solidFill>
                  <a:schemeClr val="tx1"/>
                </a:solidFill>
                <a:latin typeface="Times New Roman" panose="02020603050405020304" pitchFamily="18" charset="0"/>
                <a:cs typeface="Times New Roman" panose="02020603050405020304" pitchFamily="18" charset="0"/>
              </a:rPr>
              <a:t>ViT_B-16</a:t>
            </a:r>
            <a:r>
              <a:rPr lang="en-US" sz="1100" dirty="0">
                <a:solidFill>
                  <a:schemeClr val="tx1"/>
                </a:solidFill>
                <a:latin typeface="Times New Roman" panose="02020603050405020304" pitchFamily="18" charset="0"/>
                <a:cs typeface="Times New Roman" panose="02020603050405020304" pitchFamily="18" charset="0"/>
              </a:rPr>
              <a:t> is better suited for this because of its smaller patch size (16 × 16 pixels), which allows it to capture finer-grained details in the input images.</a:t>
            </a:r>
          </a:p>
          <a:p>
            <a:endParaRPr lang="en-IN" sz="1100" dirty="0">
              <a:solidFill>
                <a:schemeClr val="tx1"/>
              </a:solidFill>
              <a:latin typeface="Times New Roman" panose="02020603050405020304" pitchFamily="18" charset="0"/>
              <a:cs typeface="Times New Roman" panose="02020603050405020304" pitchFamily="18" charset="0"/>
            </a:endParaRPr>
          </a:p>
        </p:txBody>
      </p:sp>
      <p:pic>
        <p:nvPicPr>
          <p:cNvPr id="4" name="Google Shape;148;p10">
            <a:extLst>
              <a:ext uri="{FF2B5EF4-FFF2-40B4-BE49-F238E27FC236}">
                <a16:creationId xmlns:a16="http://schemas.microsoft.com/office/drawing/2014/main" id="{FC6F1B77-0D4F-CCAC-4D98-43BC79A6C7F5}"/>
              </a:ext>
            </a:extLst>
          </p:cNvPr>
          <p:cNvPicPr preferRelativeResize="0"/>
          <p:nvPr/>
        </p:nvPicPr>
        <p:blipFill rotWithShape="1">
          <a:blip r:embed="rId2">
            <a:alphaModFix/>
          </a:blip>
          <a:srcRect/>
          <a:stretch/>
        </p:blipFill>
        <p:spPr>
          <a:xfrm>
            <a:off x="0" y="1300"/>
            <a:ext cx="567000" cy="5143500"/>
          </a:xfrm>
          <a:prstGeom prst="rect">
            <a:avLst/>
          </a:prstGeom>
          <a:noFill/>
          <a:ln>
            <a:noFill/>
          </a:ln>
        </p:spPr>
      </p:pic>
      <p:pic>
        <p:nvPicPr>
          <p:cNvPr id="5" name="Google Shape;149;p10">
            <a:extLst>
              <a:ext uri="{FF2B5EF4-FFF2-40B4-BE49-F238E27FC236}">
                <a16:creationId xmlns:a16="http://schemas.microsoft.com/office/drawing/2014/main" id="{127EFC27-FC39-E00D-224C-30E6E64945CC}"/>
              </a:ext>
            </a:extLst>
          </p:cNvPr>
          <p:cNvPicPr preferRelativeResize="0"/>
          <p:nvPr/>
        </p:nvPicPr>
        <p:blipFill rotWithShape="1">
          <a:blip r:embed="rId3">
            <a:alphaModFix/>
          </a:blip>
          <a:srcRect/>
          <a:stretch/>
        </p:blipFill>
        <p:spPr>
          <a:xfrm>
            <a:off x="566989" y="0"/>
            <a:ext cx="209515" cy="4044131"/>
          </a:xfrm>
          <a:prstGeom prst="rect">
            <a:avLst/>
          </a:prstGeom>
          <a:noFill/>
          <a:ln>
            <a:noFill/>
          </a:ln>
        </p:spPr>
      </p:pic>
      <p:pic>
        <p:nvPicPr>
          <p:cNvPr id="6" name="Google Shape;150;p10">
            <a:extLst>
              <a:ext uri="{FF2B5EF4-FFF2-40B4-BE49-F238E27FC236}">
                <a16:creationId xmlns:a16="http://schemas.microsoft.com/office/drawing/2014/main" id="{210C7268-C96D-7EF5-5DA5-A67D46F30718}"/>
              </a:ext>
            </a:extLst>
          </p:cNvPr>
          <p:cNvPicPr preferRelativeResize="0"/>
          <p:nvPr/>
        </p:nvPicPr>
        <p:blipFill rotWithShape="1">
          <a:blip r:embed="rId4">
            <a:alphaModFix/>
          </a:blip>
          <a:srcRect/>
          <a:stretch/>
        </p:blipFill>
        <p:spPr>
          <a:xfrm>
            <a:off x="-66730" y="4216254"/>
            <a:ext cx="2702922" cy="1664815"/>
          </a:xfrm>
          <a:prstGeom prst="rect">
            <a:avLst/>
          </a:prstGeom>
          <a:noFill/>
          <a:ln>
            <a:noFill/>
          </a:ln>
        </p:spPr>
      </p:pic>
      <p:pic>
        <p:nvPicPr>
          <p:cNvPr id="7" name="Google Shape;151;p10">
            <a:extLst>
              <a:ext uri="{FF2B5EF4-FFF2-40B4-BE49-F238E27FC236}">
                <a16:creationId xmlns:a16="http://schemas.microsoft.com/office/drawing/2014/main" id="{4A0CCE70-2BF0-8659-E000-2822F5E151D9}"/>
              </a:ext>
            </a:extLst>
          </p:cNvPr>
          <p:cNvPicPr preferRelativeResize="0"/>
          <p:nvPr/>
        </p:nvPicPr>
        <p:blipFill rotWithShape="1">
          <a:blip r:embed="rId5">
            <a:alphaModFix/>
          </a:blip>
          <a:srcRect/>
          <a:stretch/>
        </p:blipFill>
        <p:spPr>
          <a:xfrm>
            <a:off x="8257735" y="4677685"/>
            <a:ext cx="731318" cy="370977"/>
          </a:xfrm>
          <a:prstGeom prst="rect">
            <a:avLst/>
          </a:prstGeom>
          <a:noFill/>
          <a:ln>
            <a:noFill/>
          </a:ln>
        </p:spPr>
      </p:pic>
    </p:spTree>
    <p:extLst>
      <p:ext uri="{BB962C8B-B14F-4D97-AF65-F5344CB8AC3E}">
        <p14:creationId xmlns:p14="http://schemas.microsoft.com/office/powerpoint/2010/main" val="352242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7354-AB47-3746-CAEE-E37F60D65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BEFC9-2B2E-7B47-586F-AA9051C9F99E}"/>
              </a:ext>
            </a:extLst>
          </p:cNvPr>
          <p:cNvSpPr>
            <a:spLocks noGrp="1"/>
          </p:cNvSpPr>
          <p:nvPr>
            <p:ph type="title"/>
          </p:nvPr>
        </p:nvSpPr>
        <p:spPr>
          <a:xfrm>
            <a:off x="757549" y="3538"/>
            <a:ext cx="8520600" cy="572700"/>
          </a:xfrm>
        </p:spPr>
        <p:txBody>
          <a:bodyPr>
            <a:normAutofit fontScale="90000"/>
          </a:bodyPr>
          <a:lstStyle/>
          <a:p>
            <a:r>
              <a:rPr lang="en-US" b="1" dirty="0">
                <a:latin typeface="Times New Roman" panose="02020603050405020304" pitchFamily="18" charset="0"/>
                <a:cs typeface="Times New Roman" panose="02020603050405020304" pitchFamily="18" charset="0"/>
              </a:rPr>
              <a:t>Why these 2 models (ViT_L-32) and (ViT_B-16) ?</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BFE7AEC-B553-68B0-9719-743446D90881}"/>
              </a:ext>
            </a:extLst>
          </p:cNvPr>
          <p:cNvSpPr>
            <a:spLocks noGrp="1"/>
          </p:cNvSpPr>
          <p:nvPr>
            <p:ph type="body" idx="1"/>
          </p:nvPr>
        </p:nvSpPr>
        <p:spPr>
          <a:xfrm>
            <a:off x="311700" y="576238"/>
            <a:ext cx="8520600" cy="3416400"/>
          </a:xfrm>
        </p:spPr>
        <p:txBody>
          <a:bodyPr>
            <a:noAutofit/>
          </a:bodyPr>
          <a:lstStyle/>
          <a:p>
            <a:r>
              <a:rPr lang="en-US" sz="1600" b="1" dirty="0">
                <a:solidFill>
                  <a:schemeClr val="tx1"/>
                </a:solidFill>
                <a:latin typeface="Times New Roman" panose="02020603050405020304" pitchFamily="18" charset="0"/>
                <a:cs typeface="Times New Roman" panose="02020603050405020304" pitchFamily="18" charset="0"/>
              </a:rPr>
              <a:t>3. Scalability Insights</a:t>
            </a:r>
          </a:p>
          <a:p>
            <a:pPr>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ViT_B-16:</a:t>
            </a:r>
            <a:r>
              <a:rPr lang="en-US" sz="1600" dirty="0">
                <a:solidFill>
                  <a:schemeClr val="tx1"/>
                </a:solidFill>
                <a:latin typeface="Times New Roman" panose="02020603050405020304" pitchFamily="18" charset="0"/>
                <a:cs typeface="Times New Roman" panose="02020603050405020304" pitchFamily="18" charset="0"/>
              </a:rPr>
              <a:t> Provides insights into how a smaller, lighter model performs on fine-grained tasks with fewer resources.</a:t>
            </a:r>
          </a:p>
          <a:p>
            <a:pPr>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ViT_L-32:</a:t>
            </a:r>
            <a:r>
              <a:rPr lang="en-US" sz="1600" dirty="0">
                <a:solidFill>
                  <a:schemeClr val="tx1"/>
                </a:solidFill>
                <a:latin typeface="Times New Roman" panose="02020603050405020304" pitchFamily="18" charset="0"/>
                <a:cs typeface="Times New Roman" panose="02020603050405020304" pitchFamily="18" charset="0"/>
              </a:rPr>
              <a:t> Explores how increasing model size and complexity impacts accuracy and generalization.</a:t>
            </a:r>
          </a:p>
          <a:p>
            <a:pPr>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r>
              <a:rPr lang="en-US" sz="1600" b="1" dirty="0">
                <a:solidFill>
                  <a:schemeClr val="tx1"/>
                </a:solidFill>
                <a:latin typeface="Times New Roman" panose="02020603050405020304" pitchFamily="18" charset="0"/>
                <a:cs typeface="Times New Roman" panose="02020603050405020304" pitchFamily="18" charset="0"/>
              </a:rPr>
              <a:t>4. Resource and Dataset Constraints</a:t>
            </a:r>
          </a:p>
          <a:p>
            <a:pPr>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ViT_B-16:</a:t>
            </a:r>
            <a:endParaRPr lang="en-US" sz="16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Suitable for scenarios with limited computational resources.</a:t>
            </a:r>
          </a:p>
          <a:p>
            <a:pPr marL="742950" lvl="1"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Works well for moderate dataset sizes due to its lower data requirements.</a:t>
            </a:r>
          </a:p>
          <a:p>
            <a:pPr>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ViT_L-32:</a:t>
            </a:r>
            <a:endParaRPr lang="en-US" sz="16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Designed for large-scale datasets and high-performance computing environments.</a:t>
            </a:r>
          </a:p>
          <a:p>
            <a:pPr marL="742950" lvl="1"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Allows testing the limits of what can be achieved with additional resources.</a:t>
            </a:r>
          </a:p>
          <a:p>
            <a:pPr>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endParaRPr lang="en-IN" sz="1600" dirty="0">
              <a:solidFill>
                <a:schemeClr val="tx1"/>
              </a:solidFill>
              <a:latin typeface="Times New Roman" panose="02020603050405020304" pitchFamily="18" charset="0"/>
              <a:cs typeface="Times New Roman" panose="02020603050405020304" pitchFamily="18" charset="0"/>
            </a:endParaRPr>
          </a:p>
        </p:txBody>
      </p:sp>
      <p:pic>
        <p:nvPicPr>
          <p:cNvPr id="4" name="Google Shape;148;p10">
            <a:extLst>
              <a:ext uri="{FF2B5EF4-FFF2-40B4-BE49-F238E27FC236}">
                <a16:creationId xmlns:a16="http://schemas.microsoft.com/office/drawing/2014/main" id="{CC3D8339-DFE8-92A3-4FBA-1CD395C5C03C}"/>
              </a:ext>
            </a:extLst>
          </p:cNvPr>
          <p:cNvPicPr preferRelativeResize="0"/>
          <p:nvPr/>
        </p:nvPicPr>
        <p:blipFill rotWithShape="1">
          <a:blip r:embed="rId2">
            <a:alphaModFix/>
          </a:blip>
          <a:srcRect/>
          <a:stretch/>
        </p:blipFill>
        <p:spPr>
          <a:xfrm>
            <a:off x="0" y="1300"/>
            <a:ext cx="567000" cy="5143500"/>
          </a:xfrm>
          <a:prstGeom prst="rect">
            <a:avLst/>
          </a:prstGeom>
          <a:noFill/>
          <a:ln>
            <a:noFill/>
          </a:ln>
        </p:spPr>
      </p:pic>
      <p:pic>
        <p:nvPicPr>
          <p:cNvPr id="5" name="Google Shape;149;p10">
            <a:extLst>
              <a:ext uri="{FF2B5EF4-FFF2-40B4-BE49-F238E27FC236}">
                <a16:creationId xmlns:a16="http://schemas.microsoft.com/office/drawing/2014/main" id="{01FBF3A7-32AC-7730-6C9D-047CA8E3B294}"/>
              </a:ext>
            </a:extLst>
          </p:cNvPr>
          <p:cNvPicPr preferRelativeResize="0"/>
          <p:nvPr/>
        </p:nvPicPr>
        <p:blipFill rotWithShape="1">
          <a:blip r:embed="rId3">
            <a:alphaModFix/>
          </a:blip>
          <a:srcRect/>
          <a:stretch/>
        </p:blipFill>
        <p:spPr>
          <a:xfrm>
            <a:off x="566989" y="0"/>
            <a:ext cx="209515" cy="4044131"/>
          </a:xfrm>
          <a:prstGeom prst="rect">
            <a:avLst/>
          </a:prstGeom>
          <a:noFill/>
          <a:ln>
            <a:noFill/>
          </a:ln>
        </p:spPr>
      </p:pic>
      <p:pic>
        <p:nvPicPr>
          <p:cNvPr id="6" name="Google Shape;150;p10">
            <a:extLst>
              <a:ext uri="{FF2B5EF4-FFF2-40B4-BE49-F238E27FC236}">
                <a16:creationId xmlns:a16="http://schemas.microsoft.com/office/drawing/2014/main" id="{F1F4F417-B686-2782-4529-4376B252B318}"/>
              </a:ext>
            </a:extLst>
          </p:cNvPr>
          <p:cNvPicPr preferRelativeResize="0"/>
          <p:nvPr/>
        </p:nvPicPr>
        <p:blipFill rotWithShape="1">
          <a:blip r:embed="rId4">
            <a:alphaModFix/>
          </a:blip>
          <a:srcRect/>
          <a:stretch/>
        </p:blipFill>
        <p:spPr>
          <a:xfrm>
            <a:off x="-66730" y="4216254"/>
            <a:ext cx="2702922" cy="1664815"/>
          </a:xfrm>
          <a:prstGeom prst="rect">
            <a:avLst/>
          </a:prstGeom>
          <a:noFill/>
          <a:ln>
            <a:noFill/>
          </a:ln>
        </p:spPr>
      </p:pic>
      <p:pic>
        <p:nvPicPr>
          <p:cNvPr id="7" name="Google Shape;151;p10">
            <a:extLst>
              <a:ext uri="{FF2B5EF4-FFF2-40B4-BE49-F238E27FC236}">
                <a16:creationId xmlns:a16="http://schemas.microsoft.com/office/drawing/2014/main" id="{0D4AC3DA-D123-27A8-FB24-2C68FDC3C3BB}"/>
              </a:ext>
            </a:extLst>
          </p:cNvPr>
          <p:cNvPicPr preferRelativeResize="0"/>
          <p:nvPr/>
        </p:nvPicPr>
        <p:blipFill rotWithShape="1">
          <a:blip r:embed="rId5">
            <a:alphaModFix/>
          </a:blip>
          <a:srcRect/>
          <a:stretch/>
        </p:blipFill>
        <p:spPr>
          <a:xfrm>
            <a:off x="8257735" y="4677685"/>
            <a:ext cx="731318" cy="370977"/>
          </a:xfrm>
          <a:prstGeom prst="rect">
            <a:avLst/>
          </a:prstGeom>
          <a:noFill/>
          <a:ln>
            <a:noFill/>
          </a:ln>
        </p:spPr>
      </p:pic>
    </p:spTree>
    <p:extLst>
      <p:ext uri="{BB962C8B-B14F-4D97-AF65-F5344CB8AC3E}">
        <p14:creationId xmlns:p14="http://schemas.microsoft.com/office/powerpoint/2010/main" val="3344815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74F90FD9-635D-A939-3B64-A6C795FD8F88}"/>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99FD310A-D071-5C58-4BAC-9569D91FDD63}"/>
              </a:ext>
            </a:extLst>
          </p:cNvPr>
          <p:cNvSpPr txBox="1">
            <a:spLocks noGrp="1"/>
          </p:cNvSpPr>
          <p:nvPr>
            <p:ph type="title"/>
          </p:nvPr>
        </p:nvSpPr>
        <p:spPr>
          <a:xfrm>
            <a:off x="-330707" y="4200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ct val="111111"/>
              <a:buNone/>
            </a:pPr>
            <a:r>
              <a:rPr lang="en" sz="3000" b="1" dirty="0">
                <a:latin typeface="Times New Roman" panose="02020603050405020304" pitchFamily="18" charset="0"/>
                <a:cs typeface="Times New Roman" panose="02020603050405020304" pitchFamily="18" charset="0"/>
              </a:rPr>
              <a:t>Preprocessing and Data Augmentation</a:t>
            </a:r>
            <a:endParaRPr sz="3000"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EC34B64E-3636-4FB4-F9FE-262E6814D0C6}"/>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8673FE3C-BDE6-EA15-0843-49145D865983}"/>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84E12C7E-BE3E-FBEA-864C-D8CB85FDCF2A}"/>
              </a:ext>
            </a:extLst>
          </p:cNvPr>
          <p:cNvPicPr preferRelativeResize="0"/>
          <p:nvPr/>
        </p:nvPicPr>
        <p:blipFill rotWithShape="1">
          <a:blip r:embed="rId5">
            <a:alphaModFix/>
          </a:blip>
          <a:srcRect/>
          <a:stretch/>
        </p:blipFill>
        <p:spPr>
          <a:xfrm>
            <a:off x="-66730" y="4216254"/>
            <a:ext cx="2702922" cy="1664815"/>
          </a:xfrm>
          <a:prstGeom prst="rect">
            <a:avLst/>
          </a:prstGeom>
          <a:noFill/>
          <a:ln>
            <a:noFill/>
          </a:ln>
        </p:spPr>
      </p:pic>
      <p:pic>
        <p:nvPicPr>
          <p:cNvPr id="151" name="Google Shape;151;p10">
            <a:extLst>
              <a:ext uri="{FF2B5EF4-FFF2-40B4-BE49-F238E27FC236}">
                <a16:creationId xmlns:a16="http://schemas.microsoft.com/office/drawing/2014/main" id="{53DB49BA-BC52-922C-3252-3DEEFF6279BC}"/>
              </a:ext>
            </a:extLst>
          </p:cNvPr>
          <p:cNvPicPr preferRelativeResize="0"/>
          <p:nvPr/>
        </p:nvPicPr>
        <p:blipFill rotWithShape="1">
          <a:blip r:embed="rId6">
            <a:alphaModFix/>
          </a:blip>
          <a:srcRect/>
          <a:stretch/>
        </p:blipFill>
        <p:spPr>
          <a:xfrm>
            <a:off x="8257735" y="4677685"/>
            <a:ext cx="731318" cy="370977"/>
          </a:xfrm>
          <a:prstGeom prst="rect">
            <a:avLst/>
          </a:prstGeom>
          <a:noFill/>
          <a:ln>
            <a:noFill/>
          </a:ln>
        </p:spPr>
      </p:pic>
      <p:sp>
        <p:nvSpPr>
          <p:cNvPr id="3" name="Google Shape;116;p7">
            <a:extLst>
              <a:ext uri="{FF2B5EF4-FFF2-40B4-BE49-F238E27FC236}">
                <a16:creationId xmlns:a16="http://schemas.microsoft.com/office/drawing/2014/main" id="{A00EC7A8-C7CC-B57A-6E89-3FCA8AD5F0B4}"/>
              </a:ext>
            </a:extLst>
          </p:cNvPr>
          <p:cNvSpPr txBox="1">
            <a:spLocks noGrp="1"/>
          </p:cNvSpPr>
          <p:nvPr>
            <p:ph type="body" idx="1"/>
          </p:nvPr>
        </p:nvSpPr>
        <p:spPr>
          <a:xfrm>
            <a:off x="848986" y="778274"/>
            <a:ext cx="7988652" cy="2487581"/>
          </a:xfrm>
          <a:prstGeom prst="rect">
            <a:avLst/>
          </a:prstGeom>
          <a:noFill/>
          <a:ln>
            <a:noFill/>
          </a:ln>
        </p:spPr>
        <p:txBody>
          <a:bodyPr spcFirstLastPara="1" wrap="square" lIns="91425" tIns="91425" rIns="91425" bIns="91425" anchor="t" anchorCtr="0">
            <a:noAutofit/>
          </a:bodyPr>
          <a:lstStyle/>
          <a:p>
            <a:pPr marL="285750" indent="-285750" algn="just"/>
            <a:r>
              <a:rPr lang="en-IN" dirty="0">
                <a:solidFill>
                  <a:schemeClr val="dk1"/>
                </a:solidFill>
                <a:latin typeface="Times New Roman" panose="02020603050405020304" pitchFamily="18" charset="0"/>
                <a:cs typeface="Times New Roman" panose="02020603050405020304" pitchFamily="18" charset="0"/>
              </a:rPr>
              <a:t>Image processing operations such as rotation, width shift, height shift, shearing, zooming, and horizonal flipping are applied to the training set. </a:t>
            </a:r>
          </a:p>
          <a:p>
            <a:pPr marL="285750" indent="-285750" algn="just"/>
            <a:r>
              <a:rPr lang="en-IN" dirty="0">
                <a:solidFill>
                  <a:schemeClr val="dk1"/>
                </a:solidFill>
                <a:latin typeface="Times New Roman" panose="02020603050405020304" pitchFamily="18" charset="0"/>
                <a:cs typeface="Times New Roman" panose="02020603050405020304" pitchFamily="18" charset="0"/>
              </a:rPr>
              <a:t>All the images in the training, validation and testing set are then normalized.</a:t>
            </a:r>
          </a:p>
        </p:txBody>
      </p:sp>
      <p:pic>
        <p:nvPicPr>
          <p:cNvPr id="4" name="Picture 3">
            <a:extLst>
              <a:ext uri="{FF2B5EF4-FFF2-40B4-BE49-F238E27FC236}">
                <a16:creationId xmlns:a16="http://schemas.microsoft.com/office/drawing/2014/main" id="{7AC52A9E-BDA3-60BF-A854-5DE7895827EF}"/>
              </a:ext>
            </a:extLst>
          </p:cNvPr>
          <p:cNvPicPr>
            <a:picLocks noChangeAspect="1"/>
          </p:cNvPicPr>
          <p:nvPr/>
        </p:nvPicPr>
        <p:blipFill>
          <a:blip r:embed="rId7"/>
          <a:stretch>
            <a:fillRect/>
          </a:stretch>
        </p:blipFill>
        <p:spPr>
          <a:xfrm>
            <a:off x="2682250" y="2132500"/>
            <a:ext cx="4921338" cy="2889894"/>
          </a:xfrm>
          <a:prstGeom prst="rect">
            <a:avLst/>
          </a:prstGeom>
        </p:spPr>
      </p:pic>
    </p:spTree>
    <p:extLst>
      <p:ext uri="{BB962C8B-B14F-4D97-AF65-F5344CB8AC3E}">
        <p14:creationId xmlns:p14="http://schemas.microsoft.com/office/powerpoint/2010/main" val="346147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C1E2A5F2-789E-7F66-ECC9-5B95391DD377}"/>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4B28E88C-0809-7E61-4741-87DF48F07C33}"/>
              </a:ext>
            </a:extLst>
          </p:cNvPr>
          <p:cNvSpPr txBox="1">
            <a:spLocks noGrp="1"/>
          </p:cNvSpPr>
          <p:nvPr>
            <p:ph type="title"/>
          </p:nvPr>
        </p:nvSpPr>
        <p:spPr>
          <a:xfrm>
            <a:off x="-1992429" y="-78074"/>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System Architecture</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677BFD82-CC8F-DDB0-D22F-16A618BA5352}"/>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BBC5A1EC-F552-3734-947B-D9D75AEE9C9B}"/>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97CAE585-2F77-19CB-659A-3D1F2D2C1C74}"/>
              </a:ext>
            </a:extLst>
          </p:cNvPr>
          <p:cNvPicPr preferRelativeResize="0"/>
          <p:nvPr/>
        </p:nvPicPr>
        <p:blipFill rotWithShape="1">
          <a:blip r:embed="rId5">
            <a:alphaModFix/>
          </a:blip>
          <a:srcRect/>
          <a:stretch/>
        </p:blipFill>
        <p:spPr>
          <a:xfrm>
            <a:off x="-66730" y="4216254"/>
            <a:ext cx="2702922" cy="1664815"/>
          </a:xfrm>
          <a:prstGeom prst="rect">
            <a:avLst/>
          </a:prstGeom>
          <a:noFill/>
          <a:ln>
            <a:noFill/>
          </a:ln>
        </p:spPr>
      </p:pic>
      <p:pic>
        <p:nvPicPr>
          <p:cNvPr id="151" name="Google Shape;151;p10">
            <a:extLst>
              <a:ext uri="{FF2B5EF4-FFF2-40B4-BE49-F238E27FC236}">
                <a16:creationId xmlns:a16="http://schemas.microsoft.com/office/drawing/2014/main" id="{5B1BFD5F-18EC-B2B6-7F5F-4AE48A16E214}"/>
              </a:ext>
            </a:extLst>
          </p:cNvPr>
          <p:cNvPicPr preferRelativeResize="0"/>
          <p:nvPr/>
        </p:nvPicPr>
        <p:blipFill rotWithShape="1">
          <a:blip r:embed="rId6">
            <a:alphaModFix/>
          </a:blip>
          <a:srcRect/>
          <a:stretch/>
        </p:blipFill>
        <p:spPr>
          <a:xfrm>
            <a:off x="8257735" y="4677685"/>
            <a:ext cx="731318" cy="370977"/>
          </a:xfrm>
          <a:prstGeom prst="rect">
            <a:avLst/>
          </a:prstGeom>
          <a:noFill/>
          <a:ln>
            <a:noFill/>
          </a:ln>
        </p:spPr>
      </p:pic>
      <p:pic>
        <p:nvPicPr>
          <p:cNvPr id="2" name="officeArt object" descr="Image">
            <a:extLst>
              <a:ext uri="{FF2B5EF4-FFF2-40B4-BE49-F238E27FC236}">
                <a16:creationId xmlns:a16="http://schemas.microsoft.com/office/drawing/2014/main" id="{186DA90A-425B-8171-529D-AA08C5B1C5B7}"/>
              </a:ext>
            </a:extLst>
          </p:cNvPr>
          <p:cNvPicPr/>
          <p:nvPr/>
        </p:nvPicPr>
        <p:blipFill>
          <a:blip r:embed="rId7"/>
          <a:stretch>
            <a:fillRect/>
          </a:stretch>
        </p:blipFill>
        <p:spPr>
          <a:xfrm>
            <a:off x="1415120" y="658195"/>
            <a:ext cx="1930299" cy="4204978"/>
          </a:xfrm>
          <a:prstGeom prst="rect">
            <a:avLst/>
          </a:prstGeom>
          <a:ln w="12700">
            <a:noFill/>
            <a:miter lim="400000"/>
          </a:ln>
          <a:effectLst/>
        </p:spPr>
      </p:pic>
      <p:pic>
        <p:nvPicPr>
          <p:cNvPr id="4" name="officeArt object" descr="Image">
            <a:extLst>
              <a:ext uri="{FF2B5EF4-FFF2-40B4-BE49-F238E27FC236}">
                <a16:creationId xmlns:a16="http://schemas.microsoft.com/office/drawing/2014/main" id="{BBCEBF6D-1DC7-7266-E015-AEBEFD303CE6}"/>
              </a:ext>
            </a:extLst>
          </p:cNvPr>
          <p:cNvPicPr/>
          <p:nvPr/>
        </p:nvPicPr>
        <p:blipFill>
          <a:blip r:embed="rId8"/>
          <a:stretch>
            <a:fillRect/>
          </a:stretch>
        </p:blipFill>
        <p:spPr>
          <a:xfrm>
            <a:off x="4193540" y="854429"/>
            <a:ext cx="4064195" cy="3434642"/>
          </a:xfrm>
          <a:prstGeom prst="rect">
            <a:avLst/>
          </a:prstGeom>
          <a:ln w="12700">
            <a:noFill/>
            <a:miter lim="400000"/>
          </a:ln>
          <a:effectLst/>
        </p:spPr>
      </p:pic>
    </p:spTree>
    <p:extLst>
      <p:ext uri="{BB962C8B-B14F-4D97-AF65-F5344CB8AC3E}">
        <p14:creationId xmlns:p14="http://schemas.microsoft.com/office/powerpoint/2010/main" val="4092089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9D445BA9-43CE-CB0A-2F2D-3E96A54EA62B}"/>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42B9AA52-0784-2561-8E15-A6FC4CC919F6}"/>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dirty="0">
                <a:latin typeface="Times New Roman" panose="02020603050405020304" pitchFamily="18" charset="0"/>
                <a:cs typeface="Times New Roman" panose="02020603050405020304" pitchFamily="18" charset="0"/>
              </a:rPr>
              <a:t>Generalized Architecture of a Vision Transformer</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0379B41D-6B8F-1570-45A5-FEA27E4EF5CA}"/>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3A233807-0BD7-F07C-4776-D9C92ACB27EA}"/>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A439E05E-1450-244B-33B5-31076F4175C5}"/>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11DA3746-D214-7ACF-4B86-8B4F7AC30DBC}"/>
              </a:ext>
            </a:extLst>
          </p:cNvPr>
          <p:cNvPicPr preferRelativeResize="0"/>
          <p:nvPr/>
        </p:nvPicPr>
        <p:blipFill rotWithShape="1">
          <a:blip r:embed="rId6">
            <a:alphaModFix/>
          </a:blip>
          <a:srcRect/>
          <a:stretch/>
        </p:blipFill>
        <p:spPr>
          <a:xfrm>
            <a:off x="7681162" y="4274411"/>
            <a:ext cx="868685" cy="647641"/>
          </a:xfrm>
          <a:prstGeom prst="rect">
            <a:avLst/>
          </a:prstGeom>
          <a:noFill/>
          <a:ln>
            <a:noFill/>
          </a:ln>
        </p:spPr>
      </p:pic>
      <p:pic>
        <p:nvPicPr>
          <p:cNvPr id="3" name="Picture 2" descr="Vision Transformer ViT Architecture">
            <a:extLst>
              <a:ext uri="{FF2B5EF4-FFF2-40B4-BE49-F238E27FC236}">
                <a16:creationId xmlns:a16="http://schemas.microsoft.com/office/drawing/2014/main" id="{1D1B9FF1-5A92-2CDC-ED8D-E905973865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586" y="868308"/>
            <a:ext cx="6445308" cy="3361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59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Model Architecture (ViT_B-16)</a:t>
            </a:r>
            <a:endParaRPr b="1" dirty="0">
              <a:latin typeface="Times New Roman" panose="02020603050405020304" pitchFamily="18" charset="0"/>
              <a:cs typeface="Times New Roman" panose="02020603050405020304" pitchFamily="18" charset="0"/>
            </a:endParaRPr>
          </a:p>
        </p:txBody>
      </p:sp>
      <p:pic>
        <p:nvPicPr>
          <p:cNvPr id="148" name="Google Shape;148;p10"/>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p:cNvPicPr preferRelativeResize="0"/>
          <p:nvPr/>
        </p:nvPicPr>
        <p:blipFill rotWithShape="1">
          <a:blip r:embed="rId6">
            <a:alphaModFix/>
          </a:blip>
          <a:srcRect/>
          <a:stretch/>
        </p:blipFill>
        <p:spPr>
          <a:xfrm>
            <a:off x="7681162" y="4274411"/>
            <a:ext cx="868685" cy="647641"/>
          </a:xfrm>
          <a:prstGeom prst="rect">
            <a:avLst/>
          </a:prstGeom>
          <a:noFill/>
          <a:ln>
            <a:noFill/>
          </a:ln>
        </p:spPr>
      </p:pic>
      <p:pic>
        <p:nvPicPr>
          <p:cNvPr id="2" name="Picture 1" descr="A diagram of a structure&#10;&#10;Description automatically generated">
            <a:extLst>
              <a:ext uri="{FF2B5EF4-FFF2-40B4-BE49-F238E27FC236}">
                <a16:creationId xmlns:a16="http://schemas.microsoft.com/office/drawing/2014/main" id="{FCDDE4C7-1B27-1ABE-262B-9CC9AA9235F4}"/>
              </a:ext>
            </a:extLst>
          </p:cNvPr>
          <p:cNvPicPr>
            <a:picLocks noChangeAspect="1"/>
          </p:cNvPicPr>
          <p:nvPr/>
        </p:nvPicPr>
        <p:blipFill>
          <a:blip r:embed="rId7"/>
          <a:stretch>
            <a:fillRect/>
          </a:stretch>
        </p:blipFill>
        <p:spPr>
          <a:xfrm>
            <a:off x="1437018" y="698867"/>
            <a:ext cx="2260188" cy="3581181"/>
          </a:xfrm>
          <a:prstGeom prst="rect">
            <a:avLst/>
          </a:prstGeom>
        </p:spPr>
      </p:pic>
      <p:pic>
        <p:nvPicPr>
          <p:cNvPr id="4" name="Picture 3" descr="A diagram of a computer&#10;&#10;Description automatically generated">
            <a:extLst>
              <a:ext uri="{FF2B5EF4-FFF2-40B4-BE49-F238E27FC236}">
                <a16:creationId xmlns:a16="http://schemas.microsoft.com/office/drawing/2014/main" id="{AD4D23CA-CA63-8AF4-3BBE-11DC0B12AB64}"/>
              </a:ext>
            </a:extLst>
          </p:cNvPr>
          <p:cNvPicPr>
            <a:picLocks noChangeAspect="1"/>
          </p:cNvPicPr>
          <p:nvPr/>
        </p:nvPicPr>
        <p:blipFill>
          <a:blip r:embed="rId8"/>
          <a:stretch>
            <a:fillRect/>
          </a:stretch>
        </p:blipFill>
        <p:spPr>
          <a:xfrm>
            <a:off x="4059251" y="590843"/>
            <a:ext cx="3600540" cy="42340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F5A74AF-CF89-EBFE-47A3-102563AAC6DE}"/>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D5C0E6C3-40F1-7891-9816-3D623F321E92}"/>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Model Architecture (ViT_L-32)</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A540A070-81A5-E4FD-ECCA-2CE0797BBC37}"/>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394D2230-431E-DFF7-ACA0-4CDB17E0D5B1}"/>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2DA2E454-5552-4635-EEA2-FC106DA679FE}"/>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5DA4CFD2-686B-2472-7425-74EB5CF15677}"/>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descr="A diagram of a structure&#10;&#10;Description automatically generated">
            <a:extLst>
              <a:ext uri="{FF2B5EF4-FFF2-40B4-BE49-F238E27FC236}">
                <a16:creationId xmlns:a16="http://schemas.microsoft.com/office/drawing/2014/main" id="{A2B62AA8-A2D0-683C-4087-E96B9B35C70C}"/>
              </a:ext>
            </a:extLst>
          </p:cNvPr>
          <p:cNvPicPr>
            <a:picLocks noChangeAspect="1"/>
          </p:cNvPicPr>
          <p:nvPr/>
        </p:nvPicPr>
        <p:blipFill>
          <a:blip r:embed="rId7"/>
          <a:stretch>
            <a:fillRect/>
          </a:stretch>
        </p:blipFill>
        <p:spPr>
          <a:xfrm>
            <a:off x="1595050" y="595701"/>
            <a:ext cx="2372040" cy="3787513"/>
          </a:xfrm>
          <a:prstGeom prst="rect">
            <a:avLst/>
          </a:prstGeom>
        </p:spPr>
      </p:pic>
      <p:pic>
        <p:nvPicPr>
          <p:cNvPr id="5" name="Picture 4" descr="A diagram of a computer program&#10;&#10;Description automatically generated">
            <a:extLst>
              <a:ext uri="{FF2B5EF4-FFF2-40B4-BE49-F238E27FC236}">
                <a16:creationId xmlns:a16="http://schemas.microsoft.com/office/drawing/2014/main" id="{DEA1DFAF-E60E-8F4F-B676-80C8894D0A85}"/>
              </a:ext>
            </a:extLst>
          </p:cNvPr>
          <p:cNvPicPr>
            <a:picLocks noChangeAspect="1"/>
          </p:cNvPicPr>
          <p:nvPr/>
        </p:nvPicPr>
        <p:blipFill>
          <a:blip r:embed="rId8"/>
          <a:stretch>
            <a:fillRect/>
          </a:stretch>
        </p:blipFill>
        <p:spPr>
          <a:xfrm>
            <a:off x="4367228" y="595700"/>
            <a:ext cx="3714661" cy="4290119"/>
          </a:xfrm>
          <a:prstGeom prst="rect">
            <a:avLst/>
          </a:prstGeom>
        </p:spPr>
      </p:pic>
    </p:spTree>
    <p:extLst>
      <p:ext uri="{BB962C8B-B14F-4D97-AF65-F5344CB8AC3E}">
        <p14:creationId xmlns:p14="http://schemas.microsoft.com/office/powerpoint/2010/main" val="135374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146603D-A614-7319-4F99-FD591CEA223D}"/>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0231FEF4-C483-433C-8EF5-B70568458964}"/>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Results (ViT_B-16)</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E8E1DFBC-52F8-CED5-1AE4-C1524666FA46}"/>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FB902AEC-0DDA-7483-3002-5FA6A6F533D2}"/>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DE0989CA-2A54-88D2-D829-34FBDB9180B0}"/>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46110829-670C-284B-BC72-14A1341BE6AA}"/>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2" name="Picture 1" descr="A graph of different colored lines&#10;&#10;Description automatically generated with medium confidence">
            <a:extLst>
              <a:ext uri="{FF2B5EF4-FFF2-40B4-BE49-F238E27FC236}">
                <a16:creationId xmlns:a16="http://schemas.microsoft.com/office/drawing/2014/main" id="{7C82EEE7-BFB2-1AE2-5259-462B023D201A}"/>
              </a:ext>
            </a:extLst>
          </p:cNvPr>
          <p:cNvPicPr>
            <a:picLocks noChangeAspect="1"/>
          </p:cNvPicPr>
          <p:nvPr/>
        </p:nvPicPr>
        <p:blipFill>
          <a:blip r:embed="rId7"/>
          <a:stretch>
            <a:fillRect/>
          </a:stretch>
        </p:blipFill>
        <p:spPr>
          <a:xfrm>
            <a:off x="1590741" y="836306"/>
            <a:ext cx="6473117" cy="3598950"/>
          </a:xfrm>
          <a:prstGeom prst="rect">
            <a:avLst/>
          </a:prstGeom>
        </p:spPr>
      </p:pic>
    </p:spTree>
    <p:extLst>
      <p:ext uri="{BB962C8B-B14F-4D97-AF65-F5344CB8AC3E}">
        <p14:creationId xmlns:p14="http://schemas.microsoft.com/office/powerpoint/2010/main" val="323914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txBox="1">
            <a:spLocks noGrp="1"/>
          </p:cNvSpPr>
          <p:nvPr>
            <p:ph type="title"/>
          </p:nvPr>
        </p:nvSpPr>
        <p:spPr>
          <a:xfrm>
            <a:off x="7765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Problem Definition</a:t>
            </a:r>
            <a:endParaRPr b="1" dirty="0">
              <a:latin typeface="Times New Roman" panose="02020603050405020304" pitchFamily="18" charset="0"/>
              <a:cs typeface="Times New Roman" panose="02020603050405020304" pitchFamily="18" charset="0"/>
            </a:endParaRPr>
          </a:p>
        </p:txBody>
      </p:sp>
      <p:sp>
        <p:nvSpPr>
          <p:cNvPr id="66" name="Google Shape;66;p2"/>
          <p:cNvSpPr txBox="1">
            <a:spLocks noGrp="1"/>
          </p:cNvSpPr>
          <p:nvPr>
            <p:ph type="body" idx="1"/>
          </p:nvPr>
        </p:nvSpPr>
        <p:spPr>
          <a:xfrm>
            <a:off x="828000" y="1353475"/>
            <a:ext cx="82698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100" dirty="0">
                <a:solidFill>
                  <a:schemeClr val="dk1"/>
                </a:solidFill>
                <a:latin typeface="Times New Roman" panose="02020603050405020304" pitchFamily="18" charset="0"/>
                <a:cs typeface="Times New Roman" panose="02020603050405020304" pitchFamily="18" charset="0"/>
              </a:rPr>
              <a:t>In the realm of ornithology and biodiversity monitoring, there exists a need for an efficient and accurate method to identify and quantify various bird species. Traditional qualitative descriptions often fall short of providing a comprehensive understanding of the avian world. To bridge this gap, our project, endeavors to harness the power of Vision Transformers, an advanced class of deep learning models, to simplify bird species identification through image feature analysis.</a:t>
            </a:r>
            <a:endParaRPr sz="2100" dirty="0">
              <a:solidFill>
                <a:schemeClr val="dk1"/>
              </a:solidFill>
              <a:latin typeface="Times New Roman" panose="02020603050405020304" pitchFamily="18" charset="0"/>
              <a:cs typeface="Times New Roman" panose="02020603050405020304" pitchFamily="18" charset="0"/>
            </a:endParaRPr>
          </a:p>
          <a:p>
            <a:pPr marL="0" lvl="0" indent="0" algn="just" rtl="0">
              <a:lnSpc>
                <a:spcPct val="115000"/>
              </a:lnSpc>
              <a:spcBef>
                <a:spcPts val="1200"/>
              </a:spcBef>
              <a:spcAft>
                <a:spcPts val="1200"/>
              </a:spcAft>
              <a:buSzPts val="1800"/>
              <a:buNone/>
            </a:pPr>
            <a:endParaRPr sz="2100" dirty="0">
              <a:solidFill>
                <a:schemeClr val="dk1"/>
              </a:solidFill>
              <a:latin typeface="Times New Roman" panose="02020603050405020304" pitchFamily="18" charset="0"/>
              <a:cs typeface="Times New Roman" panose="02020603050405020304" pitchFamily="18" charset="0"/>
            </a:endParaRPr>
          </a:p>
        </p:txBody>
      </p:sp>
      <p:pic>
        <p:nvPicPr>
          <p:cNvPr id="67" name="Google Shape;67;p2"/>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68" name="Google Shape;68;p2"/>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69" name="Google Shape;69;p2"/>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70" name="Google Shape;70;p2"/>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77C5EC6-A1F6-BFC5-1A2C-8F371740D63B}"/>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C976EE6E-0E14-9DCC-A3C2-A5683A7D0314}"/>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Results (Confusion Matrix for ViT_B-16)</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FD0F624F-A57C-39B4-52E3-F951CDB7B883}"/>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6A54491B-508A-DF0B-2138-138AB0B3E9BC}"/>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312CAC40-E289-36D8-FB5F-CEDC0B50C951}"/>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823394B5-AE30-C1CE-0771-7303FD05FB17}"/>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4" name="Picture 3">
            <a:extLst>
              <a:ext uri="{FF2B5EF4-FFF2-40B4-BE49-F238E27FC236}">
                <a16:creationId xmlns:a16="http://schemas.microsoft.com/office/drawing/2014/main" id="{7B440516-AAF1-35B4-976A-EA0C82E521F4}"/>
              </a:ext>
            </a:extLst>
          </p:cNvPr>
          <p:cNvPicPr>
            <a:picLocks noChangeAspect="1"/>
          </p:cNvPicPr>
          <p:nvPr/>
        </p:nvPicPr>
        <p:blipFill>
          <a:blip r:embed="rId7"/>
          <a:stretch>
            <a:fillRect/>
          </a:stretch>
        </p:blipFill>
        <p:spPr>
          <a:xfrm>
            <a:off x="2658831" y="704503"/>
            <a:ext cx="5246769" cy="3944540"/>
          </a:xfrm>
          <a:prstGeom prst="rect">
            <a:avLst/>
          </a:prstGeom>
        </p:spPr>
      </p:pic>
    </p:spTree>
    <p:extLst>
      <p:ext uri="{BB962C8B-B14F-4D97-AF65-F5344CB8AC3E}">
        <p14:creationId xmlns:p14="http://schemas.microsoft.com/office/powerpoint/2010/main" val="3869333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2DDE1A6-C1B4-9DEA-90E6-F2B02DFD1F1E}"/>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06865E1E-14DE-91D8-F208-DA3005F9EDF9}"/>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Results (ViT_L-32)</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F91E7C04-1441-7FEF-0A8F-76F702230285}"/>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35DD2F30-3938-ECC1-CCBB-AC311316FE83}"/>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7EB50C19-2B9B-740F-162A-C8200D03A837}"/>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E809293D-9903-330E-B759-9107DD96909E}"/>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descr="A comparison of a line graph&#10;&#10;Description automatically generated">
            <a:extLst>
              <a:ext uri="{FF2B5EF4-FFF2-40B4-BE49-F238E27FC236}">
                <a16:creationId xmlns:a16="http://schemas.microsoft.com/office/drawing/2014/main" id="{5FFFB711-E485-6470-AFC7-A48E4A014496}"/>
              </a:ext>
            </a:extLst>
          </p:cNvPr>
          <p:cNvPicPr>
            <a:picLocks noChangeAspect="1"/>
          </p:cNvPicPr>
          <p:nvPr/>
        </p:nvPicPr>
        <p:blipFill>
          <a:blip r:embed="rId7"/>
          <a:stretch>
            <a:fillRect/>
          </a:stretch>
        </p:blipFill>
        <p:spPr>
          <a:xfrm>
            <a:off x="1629874" y="798723"/>
            <a:ext cx="6592693" cy="3546054"/>
          </a:xfrm>
          <a:prstGeom prst="rect">
            <a:avLst/>
          </a:prstGeom>
        </p:spPr>
      </p:pic>
    </p:spTree>
    <p:extLst>
      <p:ext uri="{BB962C8B-B14F-4D97-AF65-F5344CB8AC3E}">
        <p14:creationId xmlns:p14="http://schemas.microsoft.com/office/powerpoint/2010/main" val="242397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A21BDA26-D495-2E40-4500-B4F6A4F82C7E}"/>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88106A94-C42C-AFF4-858E-F588D4CA65F1}"/>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Results (Confusion Matrix for ViT_L-32)</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A67F29B3-ED04-E964-D6EE-1F51B9ABB265}"/>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85458A9C-7EDF-05B6-B73E-9658752ED6BF}"/>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7B04FEB8-F706-76AD-9C70-EB2D2FF63E51}"/>
              </a:ext>
            </a:extLst>
          </p:cNvPr>
          <p:cNvPicPr preferRelativeResize="0"/>
          <p:nvPr/>
        </p:nvPicPr>
        <p:blipFill rotWithShape="1">
          <a:blip r:embed="rId5">
            <a:alphaModFix/>
          </a:blip>
          <a:srcRect/>
          <a:stretch/>
        </p:blipFill>
        <p:spPr>
          <a:xfrm>
            <a:off x="-364949" y="3952799"/>
            <a:ext cx="3835350" cy="2153875"/>
          </a:xfrm>
          <a:prstGeom prst="rect">
            <a:avLst/>
          </a:prstGeom>
          <a:noFill/>
          <a:ln>
            <a:noFill/>
          </a:ln>
        </p:spPr>
      </p:pic>
      <p:pic>
        <p:nvPicPr>
          <p:cNvPr id="151" name="Google Shape;151;p10">
            <a:extLst>
              <a:ext uri="{FF2B5EF4-FFF2-40B4-BE49-F238E27FC236}">
                <a16:creationId xmlns:a16="http://schemas.microsoft.com/office/drawing/2014/main" id="{0D3F7F20-45D3-13A0-FE72-70E2BCCA6696}"/>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a:extLst>
              <a:ext uri="{FF2B5EF4-FFF2-40B4-BE49-F238E27FC236}">
                <a16:creationId xmlns:a16="http://schemas.microsoft.com/office/drawing/2014/main" id="{04640D09-D3EE-5C23-B95B-E1C1017329B6}"/>
              </a:ext>
            </a:extLst>
          </p:cNvPr>
          <p:cNvPicPr>
            <a:picLocks noChangeAspect="1"/>
          </p:cNvPicPr>
          <p:nvPr/>
        </p:nvPicPr>
        <p:blipFill>
          <a:blip r:embed="rId7"/>
          <a:stretch>
            <a:fillRect/>
          </a:stretch>
        </p:blipFill>
        <p:spPr>
          <a:xfrm>
            <a:off x="2168421" y="691568"/>
            <a:ext cx="5832659" cy="4095787"/>
          </a:xfrm>
          <a:prstGeom prst="rect">
            <a:avLst/>
          </a:prstGeom>
        </p:spPr>
      </p:pic>
    </p:spTree>
    <p:extLst>
      <p:ext uri="{BB962C8B-B14F-4D97-AF65-F5344CB8AC3E}">
        <p14:creationId xmlns:p14="http://schemas.microsoft.com/office/powerpoint/2010/main" val="1841272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1E964E8-C9DF-EEDE-F1A1-58A19E75E22F}"/>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A537D191-8B57-68B7-7494-9E2C8D6137E3}"/>
              </a:ext>
            </a:extLst>
          </p:cNvPr>
          <p:cNvSpPr txBox="1">
            <a:spLocks noGrp="1"/>
          </p:cNvSpPr>
          <p:nvPr>
            <p:ph type="title"/>
          </p:nvPr>
        </p:nvSpPr>
        <p:spPr>
          <a:xfrm>
            <a:off x="931949" y="117735"/>
            <a:ext cx="6602001"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Hyperparameters Used During Training</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BCE2B6BE-6C00-F695-CB89-AB0EEE94DB8A}"/>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C780B089-9603-BBA0-9DB8-F4E198E8992E}"/>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6CB24263-058A-4792-A9E1-641509B2C163}"/>
              </a:ext>
            </a:extLst>
          </p:cNvPr>
          <p:cNvPicPr preferRelativeResize="0"/>
          <p:nvPr/>
        </p:nvPicPr>
        <p:blipFill rotWithShape="1">
          <a:blip r:embed="rId5">
            <a:alphaModFix/>
          </a:blip>
          <a:srcRect/>
          <a:stretch/>
        </p:blipFill>
        <p:spPr>
          <a:xfrm>
            <a:off x="-364949" y="3952799"/>
            <a:ext cx="3835350" cy="2153875"/>
          </a:xfrm>
          <a:prstGeom prst="rect">
            <a:avLst/>
          </a:prstGeom>
          <a:noFill/>
          <a:ln>
            <a:noFill/>
          </a:ln>
        </p:spPr>
      </p:pic>
      <p:pic>
        <p:nvPicPr>
          <p:cNvPr id="151" name="Google Shape;151;p10">
            <a:extLst>
              <a:ext uri="{FF2B5EF4-FFF2-40B4-BE49-F238E27FC236}">
                <a16:creationId xmlns:a16="http://schemas.microsoft.com/office/drawing/2014/main" id="{19F35439-5033-EEF4-F67E-BD0F70C4E817}"/>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a:extLst>
              <a:ext uri="{FF2B5EF4-FFF2-40B4-BE49-F238E27FC236}">
                <a16:creationId xmlns:a16="http://schemas.microsoft.com/office/drawing/2014/main" id="{F6C9A9DF-F5DE-E533-95CC-F2A51ECA1022}"/>
              </a:ext>
            </a:extLst>
          </p:cNvPr>
          <p:cNvPicPr>
            <a:picLocks noChangeAspect="1"/>
          </p:cNvPicPr>
          <p:nvPr/>
        </p:nvPicPr>
        <p:blipFill>
          <a:blip r:embed="rId7"/>
          <a:stretch>
            <a:fillRect/>
          </a:stretch>
        </p:blipFill>
        <p:spPr>
          <a:xfrm>
            <a:off x="1395961" y="1328620"/>
            <a:ext cx="7438614" cy="2307878"/>
          </a:xfrm>
          <a:prstGeom prst="rect">
            <a:avLst/>
          </a:prstGeom>
        </p:spPr>
      </p:pic>
    </p:spTree>
    <p:extLst>
      <p:ext uri="{BB962C8B-B14F-4D97-AF65-F5344CB8AC3E}">
        <p14:creationId xmlns:p14="http://schemas.microsoft.com/office/powerpoint/2010/main" val="2160375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7BD6-DE5E-9380-770C-BEE78E175584}"/>
              </a:ext>
            </a:extLst>
          </p:cNvPr>
          <p:cNvSpPr>
            <a:spLocks noGrp="1"/>
          </p:cNvSpPr>
          <p:nvPr>
            <p:ph type="title"/>
          </p:nvPr>
        </p:nvSpPr>
        <p:spPr>
          <a:xfrm>
            <a:off x="931950" y="253527"/>
            <a:ext cx="7953600" cy="572700"/>
          </a:xfrm>
        </p:spPr>
        <p:txBody>
          <a:bodyPr>
            <a:normAutofit fontScale="90000"/>
          </a:bodyPr>
          <a:lstStyle/>
          <a:p>
            <a:r>
              <a:rPr lang="en-US" sz="1800" b="1" dirty="0">
                <a:latin typeface="Times New Roman" panose="02020603050405020304" pitchFamily="18" charset="0"/>
                <a:cs typeface="Times New Roman" panose="02020603050405020304" pitchFamily="18" charset="0"/>
              </a:rPr>
              <a:t>Why Model Architecture (ViT_B-16) is better than Model Architecture (ViT_L-32) ?</a:t>
            </a:r>
            <a:endParaRPr lang="en-IN" sz="1800" b="1" dirty="0">
              <a:latin typeface="Times New Roman" panose="02020603050405020304" pitchFamily="18"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29B53F47-420C-AFF5-F84D-E866944384CC}"/>
              </a:ext>
            </a:extLst>
          </p:cNvPr>
          <p:cNvGraphicFramePr>
            <a:graphicFrameLocks noGrp="1"/>
          </p:cNvGraphicFramePr>
          <p:nvPr>
            <p:extLst>
              <p:ext uri="{D42A27DB-BD31-4B8C-83A1-F6EECF244321}">
                <p14:modId xmlns:p14="http://schemas.microsoft.com/office/powerpoint/2010/main" val="2389546330"/>
              </p:ext>
            </p:extLst>
          </p:nvPr>
        </p:nvGraphicFramePr>
        <p:xfrm>
          <a:off x="878700" y="979621"/>
          <a:ext cx="8039820" cy="2716080"/>
        </p:xfrm>
        <a:graphic>
          <a:graphicData uri="http://schemas.openxmlformats.org/drawingml/2006/table">
            <a:tbl>
              <a:tblPr firstRow="1" bandRow="1">
                <a:tableStyleId>{616DA210-FB5B-4158-B5E0-FEB733F419BA}</a:tableStyleId>
              </a:tblPr>
              <a:tblGrid>
                <a:gridCol w="2679940">
                  <a:extLst>
                    <a:ext uri="{9D8B030D-6E8A-4147-A177-3AD203B41FA5}">
                      <a16:colId xmlns:a16="http://schemas.microsoft.com/office/drawing/2014/main" val="683705478"/>
                    </a:ext>
                  </a:extLst>
                </a:gridCol>
                <a:gridCol w="2679940">
                  <a:extLst>
                    <a:ext uri="{9D8B030D-6E8A-4147-A177-3AD203B41FA5}">
                      <a16:colId xmlns:a16="http://schemas.microsoft.com/office/drawing/2014/main" val="1034678075"/>
                    </a:ext>
                  </a:extLst>
                </a:gridCol>
                <a:gridCol w="2679940">
                  <a:extLst>
                    <a:ext uri="{9D8B030D-6E8A-4147-A177-3AD203B41FA5}">
                      <a16:colId xmlns:a16="http://schemas.microsoft.com/office/drawing/2014/main" val="3135254519"/>
                    </a:ext>
                  </a:extLst>
                </a:gridCol>
              </a:tblGrid>
              <a:tr h="427242">
                <a:tc>
                  <a:txBody>
                    <a:bodyPr/>
                    <a:lstStyle/>
                    <a:p>
                      <a:r>
                        <a:rPr lang="en-IN" dirty="0"/>
                        <a:t>Aspect</a:t>
                      </a:r>
                    </a:p>
                  </a:txBody>
                  <a:tcPr/>
                </a:tc>
                <a:tc>
                  <a:txBody>
                    <a:bodyPr/>
                    <a:lstStyle/>
                    <a:p>
                      <a:r>
                        <a:rPr lang="en-IN" dirty="0"/>
                        <a:t>ViT_B-16</a:t>
                      </a:r>
                    </a:p>
                  </a:txBody>
                  <a:tcPr/>
                </a:tc>
                <a:tc>
                  <a:txBody>
                    <a:bodyPr/>
                    <a:lstStyle/>
                    <a:p>
                      <a:r>
                        <a:rPr lang="en-IN" dirty="0"/>
                        <a:t>ViT_L-32</a:t>
                      </a:r>
                    </a:p>
                  </a:txBody>
                  <a:tcPr/>
                </a:tc>
                <a:extLst>
                  <a:ext uri="{0D108BD9-81ED-4DB2-BD59-A6C34878D82A}">
                    <a16:rowId xmlns:a16="http://schemas.microsoft.com/office/drawing/2014/main" val="264949142"/>
                  </a:ext>
                </a:extLst>
              </a:tr>
              <a:tr h="427242">
                <a:tc>
                  <a:txBody>
                    <a:bodyPr/>
                    <a:lstStyle/>
                    <a:p>
                      <a:r>
                        <a:rPr lang="en-IN" dirty="0"/>
                        <a:t>Model size </a:t>
                      </a:r>
                    </a:p>
                  </a:txBody>
                  <a:tcPr/>
                </a:tc>
                <a:tc>
                  <a:txBody>
                    <a:bodyPr/>
                    <a:lstStyle/>
                    <a:p>
                      <a:r>
                        <a:rPr lang="en-IN" dirty="0"/>
                        <a:t>Large (~307M parameters)</a:t>
                      </a:r>
                    </a:p>
                  </a:txBody>
                  <a:tcPr/>
                </a:tc>
                <a:tc>
                  <a:txBody>
                    <a:bodyPr/>
                    <a:lstStyle/>
                    <a:p>
                      <a:r>
                        <a:rPr lang="en-IN" dirty="0"/>
                        <a:t>Base (~86M parameters)</a:t>
                      </a:r>
                    </a:p>
                  </a:txBody>
                  <a:tcPr/>
                </a:tc>
                <a:extLst>
                  <a:ext uri="{0D108BD9-81ED-4DB2-BD59-A6C34878D82A}">
                    <a16:rowId xmlns:a16="http://schemas.microsoft.com/office/drawing/2014/main" val="3385961183"/>
                  </a:ext>
                </a:extLst>
              </a:tr>
              <a:tr h="427242">
                <a:tc>
                  <a:txBody>
                    <a:bodyPr/>
                    <a:lstStyle/>
                    <a:p>
                      <a:r>
                        <a:rPr lang="en-IN" dirty="0"/>
                        <a:t>Data requirements</a:t>
                      </a:r>
                    </a:p>
                  </a:txBody>
                  <a:tcPr/>
                </a:tc>
                <a:tc>
                  <a:txBody>
                    <a:bodyPr/>
                    <a:lstStyle/>
                    <a:p>
                      <a:r>
                        <a:rPr lang="en-IN" dirty="0"/>
                        <a:t>High</a:t>
                      </a:r>
                    </a:p>
                  </a:txBody>
                  <a:tcPr/>
                </a:tc>
                <a:tc>
                  <a:txBody>
                    <a:bodyPr/>
                    <a:lstStyle/>
                    <a:p>
                      <a:r>
                        <a:rPr lang="en-IN" dirty="0"/>
                        <a:t>Moderate</a:t>
                      </a:r>
                    </a:p>
                  </a:txBody>
                  <a:tcPr/>
                </a:tc>
                <a:extLst>
                  <a:ext uri="{0D108BD9-81ED-4DB2-BD59-A6C34878D82A}">
                    <a16:rowId xmlns:a16="http://schemas.microsoft.com/office/drawing/2014/main" val="2101422510"/>
                  </a:ext>
                </a:extLst>
              </a:tr>
              <a:tr h="427242">
                <a:tc>
                  <a:txBody>
                    <a:bodyPr/>
                    <a:lstStyle/>
                    <a:p>
                      <a:r>
                        <a:rPr lang="en-IN" dirty="0"/>
                        <a:t>Computational resources</a:t>
                      </a:r>
                    </a:p>
                  </a:txBody>
                  <a:tcPr/>
                </a:tc>
                <a:tc>
                  <a:txBody>
                    <a:bodyPr/>
                    <a:lstStyle/>
                    <a:p>
                      <a:r>
                        <a:rPr lang="en-IN" dirty="0"/>
                        <a:t>High</a:t>
                      </a:r>
                    </a:p>
                  </a:txBody>
                  <a:tcPr/>
                </a:tc>
                <a:tc>
                  <a:txBody>
                    <a:bodyPr/>
                    <a:lstStyle/>
                    <a:p>
                      <a:r>
                        <a:rPr lang="en-IN" dirty="0"/>
                        <a:t>Moderate</a:t>
                      </a:r>
                    </a:p>
                  </a:txBody>
                  <a:tcPr/>
                </a:tc>
                <a:extLst>
                  <a:ext uri="{0D108BD9-81ED-4DB2-BD59-A6C34878D82A}">
                    <a16:rowId xmlns:a16="http://schemas.microsoft.com/office/drawing/2014/main" val="3077415212"/>
                  </a:ext>
                </a:extLst>
              </a:tr>
              <a:tr h="503556">
                <a:tc>
                  <a:txBody>
                    <a:bodyPr/>
                    <a:lstStyle/>
                    <a:p>
                      <a:r>
                        <a:rPr lang="en-IN" dirty="0"/>
                        <a:t>Fine grained task suitability</a:t>
                      </a:r>
                    </a:p>
                  </a:txBody>
                  <a:tcPr/>
                </a:tc>
                <a:tc>
                  <a:txBody>
                    <a:bodyPr/>
                    <a:lstStyle/>
                    <a:p>
                      <a:r>
                        <a:rPr lang="en-IN" dirty="0"/>
                        <a:t>Moderate</a:t>
                      </a:r>
                    </a:p>
                  </a:txBody>
                  <a:tcPr/>
                </a:tc>
                <a:tc>
                  <a:txBody>
                    <a:bodyPr/>
                    <a:lstStyle/>
                    <a:p>
                      <a:r>
                        <a:rPr lang="en-IN" dirty="0"/>
                        <a:t>High</a:t>
                      </a:r>
                    </a:p>
                  </a:txBody>
                  <a:tcPr/>
                </a:tc>
                <a:extLst>
                  <a:ext uri="{0D108BD9-81ED-4DB2-BD59-A6C34878D82A}">
                    <a16:rowId xmlns:a16="http://schemas.microsoft.com/office/drawing/2014/main" val="2881164644"/>
                  </a:ext>
                </a:extLst>
              </a:tr>
              <a:tr h="503556">
                <a:tc>
                  <a:txBody>
                    <a:bodyPr/>
                    <a:lstStyle/>
                    <a:p>
                      <a:r>
                        <a:rPr lang="en-IN" dirty="0"/>
                        <a:t>Training or inference speed</a:t>
                      </a:r>
                    </a:p>
                  </a:txBody>
                  <a:tcPr/>
                </a:tc>
                <a:tc>
                  <a:txBody>
                    <a:bodyPr/>
                    <a:lstStyle/>
                    <a:p>
                      <a:r>
                        <a:rPr lang="en-IN" dirty="0"/>
                        <a:t>Slow</a:t>
                      </a:r>
                    </a:p>
                  </a:txBody>
                  <a:tcPr/>
                </a:tc>
                <a:tc>
                  <a:txBody>
                    <a:bodyPr/>
                    <a:lstStyle/>
                    <a:p>
                      <a:r>
                        <a:rPr lang="en-IN" dirty="0"/>
                        <a:t>Fast</a:t>
                      </a:r>
                    </a:p>
                  </a:txBody>
                  <a:tcPr/>
                </a:tc>
                <a:extLst>
                  <a:ext uri="{0D108BD9-81ED-4DB2-BD59-A6C34878D82A}">
                    <a16:rowId xmlns:a16="http://schemas.microsoft.com/office/drawing/2014/main" val="1346217933"/>
                  </a:ext>
                </a:extLst>
              </a:tr>
            </a:tbl>
          </a:graphicData>
        </a:graphic>
      </p:graphicFrame>
      <p:sp>
        <p:nvSpPr>
          <p:cNvPr id="14" name="TextBox 13">
            <a:extLst>
              <a:ext uri="{FF2B5EF4-FFF2-40B4-BE49-F238E27FC236}">
                <a16:creationId xmlns:a16="http://schemas.microsoft.com/office/drawing/2014/main" id="{8076B1D1-597A-D4BF-BD12-7C792D43B0E2}"/>
              </a:ext>
            </a:extLst>
          </p:cNvPr>
          <p:cNvSpPr txBox="1"/>
          <p:nvPr/>
        </p:nvSpPr>
        <p:spPr>
          <a:xfrm>
            <a:off x="824451" y="3828178"/>
            <a:ext cx="7752560" cy="738664"/>
          </a:xfrm>
          <a:prstGeom prst="rect">
            <a:avLst/>
          </a:prstGeom>
          <a:noFill/>
        </p:spPr>
        <p:txBody>
          <a:bodyPr wrap="square">
            <a:spAutoFit/>
          </a:bodyPr>
          <a:lstStyle/>
          <a:p>
            <a:r>
              <a:rPr lang="en-US" dirty="0"/>
              <a:t>For bird species classification, where fine-grained details are crucial, </a:t>
            </a:r>
            <a:r>
              <a:rPr lang="en-US" b="1" dirty="0"/>
              <a:t>ViT_B-16</a:t>
            </a:r>
            <a:r>
              <a:rPr lang="en-US" dirty="0"/>
              <a:t> is generally the preferred choice due to its smaller patch size and balanced trade-offs between accuracy and efficiency.</a:t>
            </a:r>
            <a:endParaRPr lang="en-IN" dirty="0"/>
          </a:p>
        </p:txBody>
      </p:sp>
      <p:pic>
        <p:nvPicPr>
          <p:cNvPr id="15" name="Google Shape;148;p10">
            <a:extLst>
              <a:ext uri="{FF2B5EF4-FFF2-40B4-BE49-F238E27FC236}">
                <a16:creationId xmlns:a16="http://schemas.microsoft.com/office/drawing/2014/main" id="{9512A336-6832-E340-2764-73151B6B172F}"/>
              </a:ext>
            </a:extLst>
          </p:cNvPr>
          <p:cNvPicPr preferRelativeResize="0"/>
          <p:nvPr/>
        </p:nvPicPr>
        <p:blipFill rotWithShape="1">
          <a:blip r:embed="rId2">
            <a:alphaModFix/>
          </a:blip>
          <a:srcRect/>
          <a:stretch/>
        </p:blipFill>
        <p:spPr>
          <a:xfrm>
            <a:off x="0" y="1300"/>
            <a:ext cx="567000" cy="5143500"/>
          </a:xfrm>
          <a:prstGeom prst="rect">
            <a:avLst/>
          </a:prstGeom>
          <a:noFill/>
          <a:ln>
            <a:noFill/>
          </a:ln>
        </p:spPr>
      </p:pic>
      <p:pic>
        <p:nvPicPr>
          <p:cNvPr id="16" name="Google Shape;149;p10">
            <a:extLst>
              <a:ext uri="{FF2B5EF4-FFF2-40B4-BE49-F238E27FC236}">
                <a16:creationId xmlns:a16="http://schemas.microsoft.com/office/drawing/2014/main" id="{D5F72542-D119-BE2D-438F-3F47DC355DCD}"/>
              </a:ext>
            </a:extLst>
          </p:cNvPr>
          <p:cNvPicPr preferRelativeResize="0"/>
          <p:nvPr/>
        </p:nvPicPr>
        <p:blipFill rotWithShape="1">
          <a:blip r:embed="rId3">
            <a:alphaModFix/>
          </a:blip>
          <a:srcRect/>
          <a:stretch/>
        </p:blipFill>
        <p:spPr>
          <a:xfrm>
            <a:off x="566989" y="0"/>
            <a:ext cx="209515" cy="4044131"/>
          </a:xfrm>
          <a:prstGeom prst="rect">
            <a:avLst/>
          </a:prstGeom>
          <a:noFill/>
          <a:ln>
            <a:noFill/>
          </a:ln>
        </p:spPr>
      </p:pic>
      <p:pic>
        <p:nvPicPr>
          <p:cNvPr id="17" name="Google Shape;150;p10">
            <a:extLst>
              <a:ext uri="{FF2B5EF4-FFF2-40B4-BE49-F238E27FC236}">
                <a16:creationId xmlns:a16="http://schemas.microsoft.com/office/drawing/2014/main" id="{453978AE-D905-5B7E-0A29-FAFEB9514F2E}"/>
              </a:ext>
            </a:extLst>
          </p:cNvPr>
          <p:cNvPicPr preferRelativeResize="0"/>
          <p:nvPr/>
        </p:nvPicPr>
        <p:blipFill rotWithShape="1">
          <a:blip r:embed="rId4">
            <a:alphaModFix/>
          </a:blip>
          <a:srcRect/>
          <a:stretch/>
        </p:blipFill>
        <p:spPr>
          <a:xfrm>
            <a:off x="-364950" y="3890125"/>
            <a:ext cx="4424201" cy="2216550"/>
          </a:xfrm>
          <a:prstGeom prst="rect">
            <a:avLst/>
          </a:prstGeom>
          <a:noFill/>
          <a:ln>
            <a:noFill/>
          </a:ln>
        </p:spPr>
      </p:pic>
      <p:pic>
        <p:nvPicPr>
          <p:cNvPr id="18" name="Google Shape;151;p10">
            <a:extLst>
              <a:ext uri="{FF2B5EF4-FFF2-40B4-BE49-F238E27FC236}">
                <a16:creationId xmlns:a16="http://schemas.microsoft.com/office/drawing/2014/main" id="{3442040F-46A6-808B-3399-8CF290AF5DEC}"/>
              </a:ext>
            </a:extLst>
          </p:cNvPr>
          <p:cNvPicPr preferRelativeResize="0"/>
          <p:nvPr/>
        </p:nvPicPr>
        <p:blipFill rotWithShape="1">
          <a:blip r:embed="rId5">
            <a:alphaModFix/>
          </a:blip>
          <a:srcRect/>
          <a:stretch/>
        </p:blipFill>
        <p:spPr>
          <a:xfrm>
            <a:off x="8275315" y="4483875"/>
            <a:ext cx="868685" cy="647641"/>
          </a:xfrm>
          <a:prstGeom prst="rect">
            <a:avLst/>
          </a:prstGeom>
          <a:noFill/>
          <a:ln>
            <a:noFill/>
          </a:ln>
        </p:spPr>
      </p:pic>
    </p:spTree>
    <p:extLst>
      <p:ext uri="{BB962C8B-B14F-4D97-AF65-F5344CB8AC3E}">
        <p14:creationId xmlns:p14="http://schemas.microsoft.com/office/powerpoint/2010/main" val="3188834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5B6C1757-45C5-7046-2034-DE4C88B9ABC3}"/>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DDE6CE05-E0C4-95B0-34A4-972D7BF8D8A2}"/>
              </a:ext>
            </a:extLst>
          </p:cNvPr>
          <p:cNvSpPr txBox="1">
            <a:spLocks noGrp="1"/>
          </p:cNvSpPr>
          <p:nvPr>
            <p:ph type="title"/>
          </p:nvPr>
        </p:nvSpPr>
        <p:spPr>
          <a:xfrm>
            <a:off x="776504" y="757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Results (Model Comparison)</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D56529D1-9096-C11B-838B-1E0F2BA84A0A}"/>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9F02CDD7-6D78-EF47-DDB6-29C66040C3CE}"/>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99D8395A-D6E0-5548-AF43-3829973ED788}"/>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5DD7D28A-A2D5-90FB-7A30-735C089B6286}"/>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4" name="Picture 3">
            <a:extLst>
              <a:ext uri="{FF2B5EF4-FFF2-40B4-BE49-F238E27FC236}">
                <a16:creationId xmlns:a16="http://schemas.microsoft.com/office/drawing/2014/main" id="{48DE0B3F-A8CC-BD0B-3245-372E2B5A6DF0}"/>
              </a:ext>
            </a:extLst>
          </p:cNvPr>
          <p:cNvPicPr>
            <a:picLocks noChangeAspect="1"/>
          </p:cNvPicPr>
          <p:nvPr/>
        </p:nvPicPr>
        <p:blipFill>
          <a:blip r:embed="rId7"/>
          <a:stretch>
            <a:fillRect/>
          </a:stretch>
        </p:blipFill>
        <p:spPr>
          <a:xfrm>
            <a:off x="2124664" y="3203610"/>
            <a:ext cx="6584993" cy="1271640"/>
          </a:xfrm>
          <a:prstGeom prst="rect">
            <a:avLst/>
          </a:prstGeom>
        </p:spPr>
      </p:pic>
      <p:sp>
        <p:nvSpPr>
          <p:cNvPr id="5" name="Google Shape;145;p10">
            <a:extLst>
              <a:ext uri="{FF2B5EF4-FFF2-40B4-BE49-F238E27FC236}">
                <a16:creationId xmlns:a16="http://schemas.microsoft.com/office/drawing/2014/main" id="{D77B01BB-EE19-B55F-89CE-D1BD861826FD}"/>
              </a:ext>
            </a:extLst>
          </p:cNvPr>
          <p:cNvSpPr txBox="1">
            <a:spLocks/>
          </p:cNvSpPr>
          <p:nvPr/>
        </p:nvSpPr>
        <p:spPr>
          <a:xfrm>
            <a:off x="3772952" y="4508498"/>
            <a:ext cx="3440931" cy="306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11111"/>
            </a:pPr>
            <a:r>
              <a:rPr lang="en-IN" sz="1300" dirty="0"/>
              <a:t>Table showing model evaluation results</a:t>
            </a:r>
          </a:p>
        </p:txBody>
      </p:sp>
      <p:pic>
        <p:nvPicPr>
          <p:cNvPr id="9" name="Picture 8">
            <a:extLst>
              <a:ext uri="{FF2B5EF4-FFF2-40B4-BE49-F238E27FC236}">
                <a16:creationId xmlns:a16="http://schemas.microsoft.com/office/drawing/2014/main" id="{02E86C79-4DCA-6737-570E-2CD3DE7A6C9F}"/>
              </a:ext>
            </a:extLst>
          </p:cNvPr>
          <p:cNvPicPr>
            <a:picLocks noChangeAspect="1"/>
          </p:cNvPicPr>
          <p:nvPr/>
        </p:nvPicPr>
        <p:blipFill>
          <a:blip r:embed="rId8"/>
          <a:stretch>
            <a:fillRect/>
          </a:stretch>
        </p:blipFill>
        <p:spPr>
          <a:xfrm>
            <a:off x="2775059" y="668250"/>
            <a:ext cx="4968671" cy="2065199"/>
          </a:xfrm>
          <a:prstGeom prst="rect">
            <a:avLst/>
          </a:prstGeom>
        </p:spPr>
      </p:pic>
      <p:sp>
        <p:nvSpPr>
          <p:cNvPr id="10" name="Google Shape;145;p10">
            <a:extLst>
              <a:ext uri="{FF2B5EF4-FFF2-40B4-BE49-F238E27FC236}">
                <a16:creationId xmlns:a16="http://schemas.microsoft.com/office/drawing/2014/main" id="{290D677C-4EC6-803B-EEFE-22F40A032016}"/>
              </a:ext>
            </a:extLst>
          </p:cNvPr>
          <p:cNvSpPr txBox="1">
            <a:spLocks/>
          </p:cNvSpPr>
          <p:nvPr/>
        </p:nvSpPr>
        <p:spPr>
          <a:xfrm>
            <a:off x="3124801" y="2733449"/>
            <a:ext cx="4434182" cy="306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11111"/>
            </a:pPr>
            <a:r>
              <a:rPr lang="en-IN" sz="1400" dirty="0"/>
              <a:t>Table showing number of parameters for each model</a:t>
            </a:r>
          </a:p>
        </p:txBody>
      </p:sp>
    </p:spTree>
    <p:extLst>
      <p:ext uri="{BB962C8B-B14F-4D97-AF65-F5344CB8AC3E}">
        <p14:creationId xmlns:p14="http://schemas.microsoft.com/office/powerpoint/2010/main" val="2981786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01D0D8A3-DD1E-D7EF-7007-EFEAD4960706}"/>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01E5C77D-2171-4BF8-9CC5-C91AAB0BB4C8}"/>
              </a:ext>
            </a:extLst>
          </p:cNvPr>
          <p:cNvSpPr txBox="1">
            <a:spLocks noGrp="1"/>
          </p:cNvSpPr>
          <p:nvPr>
            <p:ph type="title"/>
          </p:nvPr>
        </p:nvSpPr>
        <p:spPr>
          <a:xfrm>
            <a:off x="776504" y="757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Streamlit Web Application (ViT_B-16)</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AEA556B8-DB18-EF8F-B342-CFC5EFEC081E}"/>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EC43AA67-942D-1C34-B5E3-C59832657A29}"/>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865F8BF4-CE38-3DB3-532F-520E9C32DE41}"/>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D682A405-7793-4CF5-5DC9-A8E9C7608972}"/>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2" name="Picture 1">
            <a:extLst>
              <a:ext uri="{FF2B5EF4-FFF2-40B4-BE49-F238E27FC236}">
                <a16:creationId xmlns:a16="http://schemas.microsoft.com/office/drawing/2014/main" id="{FDA1EACA-9084-1520-FDF6-395BCF4BDA77}"/>
              </a:ext>
            </a:extLst>
          </p:cNvPr>
          <p:cNvPicPr>
            <a:picLocks noChangeAspect="1"/>
          </p:cNvPicPr>
          <p:nvPr/>
        </p:nvPicPr>
        <p:blipFill>
          <a:blip r:embed="rId7"/>
          <a:srcRect t="4458"/>
          <a:stretch/>
        </p:blipFill>
        <p:spPr>
          <a:xfrm>
            <a:off x="1133989" y="988907"/>
            <a:ext cx="7645061" cy="3320654"/>
          </a:xfrm>
          <a:prstGeom prst="rect">
            <a:avLst/>
          </a:prstGeom>
        </p:spPr>
      </p:pic>
    </p:spTree>
    <p:extLst>
      <p:ext uri="{BB962C8B-B14F-4D97-AF65-F5344CB8AC3E}">
        <p14:creationId xmlns:p14="http://schemas.microsoft.com/office/powerpoint/2010/main" val="990060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68648EF1-D0B0-F911-5B3E-BF7D3ECDD068}"/>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6AF36DEA-37F1-E03B-7985-EBC461DC81CD}"/>
              </a:ext>
            </a:extLst>
          </p:cNvPr>
          <p:cNvSpPr txBox="1">
            <a:spLocks noGrp="1"/>
          </p:cNvSpPr>
          <p:nvPr>
            <p:ph type="title"/>
          </p:nvPr>
        </p:nvSpPr>
        <p:spPr>
          <a:xfrm>
            <a:off x="776504" y="757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Streamlit Web Application (ViT_L-32)</a:t>
            </a:r>
            <a:endParaRPr b="1" dirty="0">
              <a:latin typeface="Times New Roman" panose="02020603050405020304" pitchFamily="18" charset="0"/>
              <a:cs typeface="Times New Roman" panose="02020603050405020304" pitchFamily="18" charset="0"/>
            </a:endParaRPr>
          </a:p>
        </p:txBody>
      </p:sp>
      <p:pic>
        <p:nvPicPr>
          <p:cNvPr id="148" name="Google Shape;148;p10">
            <a:extLst>
              <a:ext uri="{FF2B5EF4-FFF2-40B4-BE49-F238E27FC236}">
                <a16:creationId xmlns:a16="http://schemas.microsoft.com/office/drawing/2014/main" id="{D44A849C-9888-B82A-4A2D-D097E6F1F7AE}"/>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F65652AA-0E57-F9D1-D977-2E101A16EED9}"/>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8CE643B4-A084-A9CC-EAD1-E271ECD42620}"/>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5E948DB6-B50D-362E-2D97-3196762697A6}"/>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descr="A screen shot of a bird&#10;&#10;Description automatically generated">
            <a:extLst>
              <a:ext uri="{FF2B5EF4-FFF2-40B4-BE49-F238E27FC236}">
                <a16:creationId xmlns:a16="http://schemas.microsoft.com/office/drawing/2014/main" id="{EC1527E6-FB07-840D-F47D-70A1F6DD1E8C}"/>
              </a:ext>
            </a:extLst>
          </p:cNvPr>
          <p:cNvPicPr>
            <a:picLocks noChangeAspect="1"/>
          </p:cNvPicPr>
          <p:nvPr/>
        </p:nvPicPr>
        <p:blipFill>
          <a:blip r:embed="rId7"/>
          <a:srcRect t="5503"/>
          <a:stretch/>
        </p:blipFill>
        <p:spPr>
          <a:xfrm>
            <a:off x="1096023" y="1016000"/>
            <a:ext cx="7822894" cy="3318770"/>
          </a:xfrm>
          <a:prstGeom prst="rect">
            <a:avLst/>
          </a:prstGeom>
        </p:spPr>
      </p:pic>
    </p:spTree>
    <p:extLst>
      <p:ext uri="{BB962C8B-B14F-4D97-AF65-F5344CB8AC3E}">
        <p14:creationId xmlns:p14="http://schemas.microsoft.com/office/powerpoint/2010/main" val="4117432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13F22DA7-CAAD-448D-8B29-1A7F6DF7CC80}"/>
            </a:ext>
          </a:extLst>
        </p:cNvPr>
        <p:cNvGrpSpPr/>
        <p:nvPr/>
      </p:nvGrpSpPr>
      <p:grpSpPr>
        <a:xfrm>
          <a:off x="0" y="0"/>
          <a:ext cx="0" cy="0"/>
          <a:chOff x="0" y="0"/>
          <a:chExt cx="0" cy="0"/>
        </a:xfrm>
      </p:grpSpPr>
      <p:sp>
        <p:nvSpPr>
          <p:cNvPr id="166" name="Google Shape;166;p12">
            <a:extLst>
              <a:ext uri="{FF2B5EF4-FFF2-40B4-BE49-F238E27FC236}">
                <a16:creationId xmlns:a16="http://schemas.microsoft.com/office/drawing/2014/main" id="{A7E31BD3-A98E-8CB9-0268-8A49DFAAFD58}"/>
              </a:ext>
            </a:extLst>
          </p:cNvPr>
          <p:cNvSpPr txBox="1">
            <a:spLocks noGrp="1"/>
          </p:cNvSpPr>
          <p:nvPr>
            <p:ph type="title"/>
          </p:nvPr>
        </p:nvSpPr>
        <p:spPr>
          <a:xfrm>
            <a:off x="931950" y="221448"/>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b="1" dirty="0">
                <a:latin typeface="Times New Roman" panose="02020603050405020304" pitchFamily="18" charset="0"/>
                <a:cs typeface="Times New Roman" panose="02020603050405020304" pitchFamily="18" charset="0"/>
              </a:rPr>
              <a:t>Conclusion</a:t>
            </a:r>
            <a:endParaRPr b="1" dirty="0">
              <a:latin typeface="Times New Roman" panose="02020603050405020304" pitchFamily="18" charset="0"/>
              <a:cs typeface="Times New Roman" panose="02020603050405020304" pitchFamily="18" charset="0"/>
            </a:endParaRPr>
          </a:p>
        </p:txBody>
      </p:sp>
      <p:pic>
        <p:nvPicPr>
          <p:cNvPr id="168" name="Google Shape;168;p12">
            <a:extLst>
              <a:ext uri="{FF2B5EF4-FFF2-40B4-BE49-F238E27FC236}">
                <a16:creationId xmlns:a16="http://schemas.microsoft.com/office/drawing/2014/main" id="{D18EB1E4-7CA2-BC49-3C03-32E96A37854D}"/>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69" name="Google Shape;169;p12">
            <a:extLst>
              <a:ext uri="{FF2B5EF4-FFF2-40B4-BE49-F238E27FC236}">
                <a16:creationId xmlns:a16="http://schemas.microsoft.com/office/drawing/2014/main" id="{EBB1ED88-B365-7768-E600-C21DF9B82089}"/>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70" name="Google Shape;170;p12">
            <a:extLst>
              <a:ext uri="{FF2B5EF4-FFF2-40B4-BE49-F238E27FC236}">
                <a16:creationId xmlns:a16="http://schemas.microsoft.com/office/drawing/2014/main" id="{5E374755-A7D7-B66D-033A-0CA31945BD71}"/>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71" name="Google Shape;171;p12">
            <a:extLst>
              <a:ext uri="{FF2B5EF4-FFF2-40B4-BE49-F238E27FC236}">
                <a16:creationId xmlns:a16="http://schemas.microsoft.com/office/drawing/2014/main" id="{40264FC1-9D55-4B1F-63FF-B2164A7DC011}"/>
              </a:ext>
            </a:extLst>
          </p:cNvPr>
          <p:cNvPicPr preferRelativeResize="0"/>
          <p:nvPr/>
        </p:nvPicPr>
        <p:blipFill rotWithShape="1">
          <a:blip r:embed="rId6">
            <a:alphaModFix/>
          </a:blip>
          <a:srcRect/>
          <a:stretch/>
        </p:blipFill>
        <p:spPr>
          <a:xfrm>
            <a:off x="7681162" y="4274411"/>
            <a:ext cx="868685" cy="647641"/>
          </a:xfrm>
          <a:prstGeom prst="rect">
            <a:avLst/>
          </a:prstGeom>
          <a:noFill/>
          <a:ln>
            <a:noFill/>
          </a:ln>
        </p:spPr>
      </p:pic>
      <p:sp>
        <p:nvSpPr>
          <p:cNvPr id="3" name="Text Placeholder 2">
            <a:extLst>
              <a:ext uri="{FF2B5EF4-FFF2-40B4-BE49-F238E27FC236}">
                <a16:creationId xmlns:a16="http://schemas.microsoft.com/office/drawing/2014/main" id="{9EA5B969-940E-9ADB-C76D-3199C0E19718}"/>
              </a:ext>
            </a:extLst>
          </p:cNvPr>
          <p:cNvSpPr>
            <a:spLocks noGrp="1" noChangeArrowheads="1"/>
          </p:cNvSpPr>
          <p:nvPr>
            <p:ph type="body" idx="1"/>
          </p:nvPr>
        </p:nvSpPr>
        <p:spPr bwMode="auto">
          <a:xfrm>
            <a:off x="880389" y="734981"/>
            <a:ext cx="749170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Problem Identification: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Recognized a gap in traditional bird species identification methods, limited by qualitative descriptions.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 a sophisticated and efficient bird species identification system using advancements in deep learning.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Leveraged Vision Transformers (ViT_B-16) to address the challenge.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Achieved a high testing accuracy of 95.6%, demonstrating the efficacy of Vision Transformers.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Impact:</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Revolutionizes ornithological research and biodiversity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Enhances data collection and analysis efficiency.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Opens new opportunities for ecological research and conservation efforts.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638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2"/>
          <p:cNvSpPr txBox="1">
            <a:spLocks noGrp="1"/>
          </p:cNvSpPr>
          <p:nvPr>
            <p:ph type="title"/>
          </p:nvPr>
        </p:nvSpPr>
        <p:spPr>
          <a:xfrm>
            <a:off x="776504" y="121378"/>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b="1" dirty="0">
                <a:latin typeface="Times New Roman" panose="02020603050405020304" pitchFamily="18" charset="0"/>
                <a:cs typeface="Times New Roman" panose="02020603050405020304" pitchFamily="18" charset="0"/>
              </a:rPr>
              <a:t>Future Scope</a:t>
            </a:r>
            <a:endParaRPr b="1" dirty="0">
              <a:latin typeface="Times New Roman" panose="02020603050405020304" pitchFamily="18" charset="0"/>
              <a:cs typeface="Times New Roman" panose="02020603050405020304" pitchFamily="18" charset="0"/>
            </a:endParaRPr>
          </a:p>
        </p:txBody>
      </p:sp>
      <p:sp>
        <p:nvSpPr>
          <p:cNvPr id="167" name="Google Shape;167;p12"/>
          <p:cNvSpPr txBox="1">
            <a:spLocks noGrp="1"/>
          </p:cNvSpPr>
          <p:nvPr>
            <p:ph type="body" idx="1"/>
          </p:nvPr>
        </p:nvSpPr>
        <p:spPr>
          <a:xfrm>
            <a:off x="756972" y="887664"/>
            <a:ext cx="7792875" cy="2808875"/>
          </a:xfrm>
          <a:prstGeom prst="rect">
            <a:avLst/>
          </a:prstGeom>
          <a:noFill/>
          <a:ln>
            <a:noFill/>
          </a:ln>
        </p:spPr>
        <p:txBody>
          <a:bodyPr spcFirstLastPara="1" wrap="square" lIns="91425" tIns="91425" rIns="91425" bIns="91425" anchor="t" anchorCtr="0">
            <a:noAutofit/>
          </a:bodyPr>
          <a:lstStyle/>
          <a:p>
            <a:pPr marL="285750" indent="-285750" algn="just">
              <a:spcAft>
                <a:spcPts val="1200"/>
              </a:spcAft>
            </a:pPr>
            <a:r>
              <a:rPr lang="en-US" sz="1600" b="1" dirty="0">
                <a:solidFill>
                  <a:schemeClr val="tx1"/>
                </a:solidFill>
                <a:latin typeface="Times New Roman" panose="02020603050405020304" pitchFamily="18" charset="0"/>
                <a:cs typeface="Times New Roman" panose="02020603050405020304" pitchFamily="18" charset="0"/>
              </a:rPr>
              <a:t>Mobile Application Integration: </a:t>
            </a:r>
            <a:r>
              <a:rPr lang="en-US" sz="1600" dirty="0">
                <a:solidFill>
                  <a:schemeClr val="tx1"/>
                </a:solidFill>
                <a:latin typeface="Times New Roman" panose="02020603050405020304" pitchFamily="18" charset="0"/>
                <a:cs typeface="Times New Roman" panose="02020603050405020304" pitchFamily="18" charset="0"/>
              </a:rPr>
              <a:t>Develop a mobile application version of the bird species identification system, allowing users to identify birds in real-time using their mobile devices.</a:t>
            </a:r>
          </a:p>
          <a:p>
            <a:pPr marL="285750" indent="-285750" algn="just">
              <a:spcAft>
                <a:spcPts val="1200"/>
              </a:spcAft>
            </a:pPr>
            <a:r>
              <a:rPr lang="en-US" sz="1600" b="1" dirty="0">
                <a:solidFill>
                  <a:schemeClr val="tx1"/>
                </a:solidFill>
                <a:latin typeface="Times New Roman" panose="02020603050405020304" pitchFamily="18" charset="0"/>
                <a:cs typeface="Times New Roman" panose="02020603050405020304" pitchFamily="18" charset="0"/>
              </a:rPr>
              <a:t>Species Conservation Integration: </a:t>
            </a:r>
            <a:r>
              <a:rPr lang="en-US" sz="1600" dirty="0">
                <a:solidFill>
                  <a:schemeClr val="tx1"/>
                </a:solidFill>
                <a:latin typeface="Times New Roman" panose="02020603050405020304" pitchFamily="18" charset="0"/>
                <a:cs typeface="Times New Roman" panose="02020603050405020304" pitchFamily="18" charset="0"/>
              </a:rPr>
              <a:t>Collaborate with conservation organizations to integrate the bird species identification system into conservation efforts, providing valuable data for monitoring and protection.</a:t>
            </a:r>
          </a:p>
          <a:p>
            <a:pPr marL="285750" indent="-285750" algn="just">
              <a:spcAft>
                <a:spcPts val="1200"/>
              </a:spcAft>
            </a:pPr>
            <a:r>
              <a:rPr lang="en-US" sz="1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Community-Driven Data Collection:</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Encourage users to contribute to bird monitoring efforts by allowing them to submit bird sightings and related data. Implement a community-driven approach to data collection, fostering a sense of participation among users and contributing valuable information for scientific research.</a:t>
            </a:r>
            <a:endPar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spcAft>
                <a:spcPts val="1200"/>
              </a:spcAft>
            </a:pPr>
            <a:endParaRPr sz="1600" dirty="0">
              <a:solidFill>
                <a:schemeClr val="tx1"/>
              </a:solidFill>
              <a:latin typeface="Times New Roman" panose="02020603050405020304" pitchFamily="18" charset="0"/>
              <a:cs typeface="Times New Roman" panose="02020603050405020304" pitchFamily="18" charset="0"/>
            </a:endParaRPr>
          </a:p>
        </p:txBody>
      </p:sp>
      <p:pic>
        <p:nvPicPr>
          <p:cNvPr id="168" name="Google Shape;168;p12"/>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69" name="Google Shape;169;p12"/>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70" name="Google Shape;170;p12"/>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71" name="Google Shape;171;p12"/>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extLst>
      <p:ext uri="{BB962C8B-B14F-4D97-AF65-F5344CB8AC3E}">
        <p14:creationId xmlns:p14="http://schemas.microsoft.com/office/powerpoint/2010/main" val="393504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836900" y="39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Objectives</a:t>
            </a:r>
            <a:endParaRPr b="1" dirty="0">
              <a:latin typeface="Times New Roman" panose="02020603050405020304" pitchFamily="18" charset="0"/>
              <a:cs typeface="Times New Roman" panose="02020603050405020304" pitchFamily="18" charset="0"/>
            </a:endParaRPr>
          </a:p>
        </p:txBody>
      </p:sp>
      <p:sp>
        <p:nvSpPr>
          <p:cNvPr id="76" name="Google Shape;76;p3"/>
          <p:cNvSpPr txBox="1">
            <a:spLocks noGrp="1"/>
          </p:cNvSpPr>
          <p:nvPr>
            <p:ph type="body" idx="1"/>
          </p:nvPr>
        </p:nvSpPr>
        <p:spPr>
          <a:xfrm>
            <a:off x="836901" y="1101550"/>
            <a:ext cx="8097586" cy="3416400"/>
          </a:xfrm>
          <a:prstGeom prst="rect">
            <a:avLst/>
          </a:prstGeom>
          <a:noFill/>
          <a:ln>
            <a:noFill/>
          </a:ln>
        </p:spPr>
        <p:txBody>
          <a:bodyPr spcFirstLastPara="1" wrap="square" lIns="91425" tIns="91425" rIns="91425" bIns="91425" anchor="t" anchorCtr="0">
            <a:normAutofit/>
          </a:bodyPr>
          <a:lstStyle/>
          <a:p>
            <a:pPr marL="457200" lvl="0" indent="-342900" algn="just" rtl="0">
              <a:lnSpc>
                <a:spcPct val="100000"/>
              </a:lnSpc>
              <a:spcBef>
                <a:spcPts val="300"/>
              </a:spcBef>
              <a:spcAft>
                <a:spcPts val="300"/>
              </a:spcAft>
              <a:buClr>
                <a:srgbClr val="000000"/>
              </a:buClr>
              <a:buSzPts val="1800"/>
              <a:buChar char="●"/>
            </a:pPr>
            <a:r>
              <a:rPr lang="en-US" b="0" i="0" dirty="0">
                <a:solidFill>
                  <a:srgbClr val="0D0D0D"/>
                </a:solidFill>
                <a:effectLst/>
                <a:latin typeface="Times New Roman" panose="02020603050405020304" pitchFamily="18" charset="0"/>
                <a:cs typeface="Times New Roman" panose="02020603050405020304" pitchFamily="18" charset="0"/>
              </a:rPr>
              <a:t>Develop a robust system to quantify the qualitative attributes of different bird species by extracting and analyzing image features using Vision Transformers.</a:t>
            </a:r>
          </a:p>
          <a:p>
            <a:pPr marL="457200" lvl="0" indent="-342900" algn="just" rtl="0">
              <a:lnSpc>
                <a:spcPct val="100000"/>
              </a:lnSpc>
              <a:spcBef>
                <a:spcPts val="300"/>
              </a:spcBef>
              <a:spcAft>
                <a:spcPts val="300"/>
              </a:spcAft>
              <a:buClr>
                <a:srgbClr val="000000"/>
              </a:buClr>
              <a:buSzPts val="1800"/>
              <a:buChar char="●"/>
            </a:pPr>
            <a:r>
              <a:rPr lang="en-US" b="0" i="0" dirty="0">
                <a:solidFill>
                  <a:srgbClr val="0D0D0D"/>
                </a:solidFill>
                <a:effectLst/>
                <a:latin typeface="Times New Roman" panose="02020603050405020304" pitchFamily="18" charset="0"/>
                <a:cs typeface="Times New Roman" panose="02020603050405020304" pitchFamily="18" charset="0"/>
              </a:rPr>
              <a:t>Create a comprehensive augmented database of standard image features for various bird species (Focus on 400 species), laying the foundation for accurate and reliable identification system.</a:t>
            </a:r>
          </a:p>
          <a:p>
            <a:pPr marL="457200" lvl="0" indent="-342900" algn="just" rtl="0">
              <a:lnSpc>
                <a:spcPct val="100000"/>
              </a:lnSpc>
              <a:spcBef>
                <a:spcPts val="300"/>
              </a:spcBef>
              <a:spcAft>
                <a:spcPts val="300"/>
              </a:spcAft>
              <a:buClr>
                <a:srgbClr val="000000"/>
              </a:buClr>
              <a:buSzPts val="1800"/>
              <a:buChar char="●"/>
            </a:pPr>
            <a:r>
              <a:rPr lang="en-US" dirty="0">
                <a:solidFill>
                  <a:srgbClr val="0D0D0D"/>
                </a:solidFill>
                <a:latin typeface="Times New Roman" panose="02020603050405020304" pitchFamily="18" charset="0"/>
                <a:cs typeface="Times New Roman" panose="02020603050405020304" pitchFamily="18" charset="0"/>
              </a:rPr>
              <a:t>Optimize and implement vision transformers to leverage the complete capabilities of neural networks with self attention.</a:t>
            </a:r>
          </a:p>
          <a:p>
            <a:pPr marL="457200" lvl="0" indent="-342900" algn="just" rtl="0">
              <a:lnSpc>
                <a:spcPct val="100000"/>
              </a:lnSpc>
              <a:spcBef>
                <a:spcPts val="300"/>
              </a:spcBef>
              <a:spcAft>
                <a:spcPts val="0"/>
              </a:spcAft>
              <a:buClr>
                <a:srgbClr val="000000"/>
              </a:buClr>
              <a:buSzPts val="1800"/>
              <a:buChar char="●"/>
            </a:pPr>
            <a:r>
              <a:rPr lang="en-US" dirty="0">
                <a:solidFill>
                  <a:srgbClr val="0D0D0D"/>
                </a:solidFill>
                <a:latin typeface="Times New Roman" panose="02020603050405020304" pitchFamily="18" charset="0"/>
                <a:cs typeface="Times New Roman" panose="02020603050405020304" pitchFamily="18" charset="0"/>
              </a:rPr>
              <a:t>Make a user-friendly web application to demonstrate the capability of the model and identify the uploaded bird species.</a:t>
            </a:r>
          </a:p>
          <a:p>
            <a:pPr marL="114300" lvl="0" indent="0" algn="just" rtl="0">
              <a:lnSpc>
                <a:spcPct val="100000"/>
              </a:lnSpc>
              <a:spcBef>
                <a:spcPts val="300"/>
              </a:spcBef>
              <a:spcAft>
                <a:spcPts val="0"/>
              </a:spcAft>
              <a:buClr>
                <a:srgbClr val="000000"/>
              </a:buClr>
              <a:buSzPts val="1800"/>
              <a:buNone/>
            </a:pPr>
            <a:endParaRPr lang="en-US" b="0" i="0" dirty="0">
              <a:solidFill>
                <a:srgbClr val="0D0D0D"/>
              </a:solidFill>
              <a:effectLst/>
              <a:latin typeface="Times New Roman" panose="02020603050405020304" pitchFamily="18" charset="0"/>
              <a:cs typeface="Times New Roman" panose="02020603050405020304" pitchFamily="18" charset="0"/>
            </a:endParaRPr>
          </a:p>
        </p:txBody>
      </p:sp>
      <p:pic>
        <p:nvPicPr>
          <p:cNvPr id="77" name="Google Shape;77;p3"/>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78" name="Google Shape;78;p3"/>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79" name="Google Shape;79;p3"/>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80" name="Google Shape;80;p3"/>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A490FF8A-6B9F-CF7E-9E7F-17FB5CEF4148}"/>
            </a:ext>
          </a:extLst>
        </p:cNvPr>
        <p:cNvGrpSpPr/>
        <p:nvPr/>
      </p:nvGrpSpPr>
      <p:grpSpPr>
        <a:xfrm>
          <a:off x="0" y="0"/>
          <a:ext cx="0" cy="0"/>
          <a:chOff x="0" y="0"/>
          <a:chExt cx="0" cy="0"/>
        </a:xfrm>
      </p:grpSpPr>
      <p:sp>
        <p:nvSpPr>
          <p:cNvPr id="166" name="Google Shape;166;p12">
            <a:extLst>
              <a:ext uri="{FF2B5EF4-FFF2-40B4-BE49-F238E27FC236}">
                <a16:creationId xmlns:a16="http://schemas.microsoft.com/office/drawing/2014/main" id="{9F413523-5522-A074-0762-E045ADF2F2D1}"/>
              </a:ext>
            </a:extLst>
          </p:cNvPr>
          <p:cNvSpPr txBox="1">
            <a:spLocks noGrp="1"/>
          </p:cNvSpPr>
          <p:nvPr>
            <p:ph type="title"/>
          </p:nvPr>
        </p:nvSpPr>
        <p:spPr>
          <a:xfrm>
            <a:off x="890324" y="-53437"/>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b="1" dirty="0">
                <a:latin typeface="Times New Roman" panose="02020603050405020304" pitchFamily="18" charset="0"/>
                <a:cs typeface="Times New Roman" panose="02020603050405020304" pitchFamily="18" charset="0"/>
              </a:rPr>
              <a:t>References</a:t>
            </a:r>
            <a:endParaRPr b="1" dirty="0">
              <a:latin typeface="Times New Roman" panose="02020603050405020304" pitchFamily="18" charset="0"/>
              <a:cs typeface="Times New Roman" panose="02020603050405020304" pitchFamily="18" charset="0"/>
            </a:endParaRPr>
          </a:p>
        </p:txBody>
      </p:sp>
      <p:sp>
        <p:nvSpPr>
          <p:cNvPr id="167" name="Google Shape;167;p12">
            <a:extLst>
              <a:ext uri="{FF2B5EF4-FFF2-40B4-BE49-F238E27FC236}">
                <a16:creationId xmlns:a16="http://schemas.microsoft.com/office/drawing/2014/main" id="{49041D34-D0E3-787C-79D7-61F1F98E7AD6}"/>
              </a:ext>
            </a:extLst>
          </p:cNvPr>
          <p:cNvSpPr txBox="1">
            <a:spLocks noGrp="1"/>
          </p:cNvSpPr>
          <p:nvPr>
            <p:ph type="body" idx="1"/>
          </p:nvPr>
        </p:nvSpPr>
        <p:spPr>
          <a:xfrm>
            <a:off x="890324" y="519263"/>
            <a:ext cx="7923085" cy="2146565"/>
          </a:xfrm>
          <a:prstGeom prst="rect">
            <a:avLst/>
          </a:prstGeom>
          <a:noFill/>
          <a:ln>
            <a:noFill/>
          </a:ln>
        </p:spPr>
        <p:txBody>
          <a:bodyPr spcFirstLastPara="1" wrap="square" lIns="91425" tIns="91425" rIns="91425" bIns="91425" anchor="t" anchorCtr="0">
            <a:noAutofit/>
          </a:bodyPr>
          <a:lstStyle/>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[1] </a:t>
            </a:r>
            <a:r>
              <a:rPr lang="en-IN" sz="1000" dirty="0" err="1">
                <a:solidFill>
                  <a:schemeClr val="tx1"/>
                </a:solidFill>
                <a:latin typeface="Times New Roman" panose="02020603050405020304" pitchFamily="18" charset="0"/>
                <a:cs typeface="Times New Roman" panose="02020603050405020304" pitchFamily="18" charset="0"/>
              </a:rPr>
              <a:t>Noumida</a:t>
            </a:r>
            <a:r>
              <a:rPr lang="en-IN" sz="1000" dirty="0">
                <a:solidFill>
                  <a:schemeClr val="tx1"/>
                </a:solidFill>
                <a:latin typeface="Times New Roman" panose="02020603050405020304" pitchFamily="18" charset="0"/>
                <a:cs typeface="Times New Roman" panose="02020603050405020304" pitchFamily="18" charset="0"/>
              </a:rPr>
              <a:t>, A., et al. "Stacked Res2Net-CBAM with Grouped Channel Attention for Multi-Label Bird Species Classification." 2023 31st European Signal Processing Conference (EUSIPCO). IEEE, 2023.</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[2] A. Marini, J. </a:t>
            </a:r>
            <a:r>
              <a:rPr lang="en-IN" sz="1000" dirty="0" err="1">
                <a:solidFill>
                  <a:schemeClr val="tx1"/>
                </a:solidFill>
                <a:latin typeface="Times New Roman" panose="02020603050405020304" pitchFamily="18" charset="0"/>
                <a:cs typeface="Times New Roman" panose="02020603050405020304" pitchFamily="18" charset="0"/>
              </a:rPr>
              <a:t>Facon</a:t>
            </a:r>
            <a:r>
              <a:rPr lang="en-IN" sz="1000" dirty="0">
                <a:solidFill>
                  <a:schemeClr val="tx1"/>
                </a:solidFill>
                <a:latin typeface="Times New Roman" panose="02020603050405020304" pitchFamily="18" charset="0"/>
                <a:cs typeface="Times New Roman" panose="02020603050405020304" pitchFamily="18" charset="0"/>
              </a:rPr>
              <a:t> and A. L. </a:t>
            </a:r>
            <a:r>
              <a:rPr lang="en-IN" sz="1000" dirty="0" err="1">
                <a:solidFill>
                  <a:schemeClr val="tx1"/>
                </a:solidFill>
                <a:latin typeface="Times New Roman" panose="02020603050405020304" pitchFamily="18" charset="0"/>
                <a:cs typeface="Times New Roman" panose="02020603050405020304" pitchFamily="18" charset="0"/>
              </a:rPr>
              <a:t>Koerich</a:t>
            </a:r>
            <a:r>
              <a:rPr lang="en-IN" sz="1000" dirty="0">
                <a:solidFill>
                  <a:schemeClr val="tx1"/>
                </a:solidFill>
                <a:latin typeface="Times New Roman" panose="02020603050405020304" pitchFamily="18" charset="0"/>
                <a:cs typeface="Times New Roman" panose="02020603050405020304" pitchFamily="18" charset="0"/>
              </a:rPr>
              <a:t>, "Bird Species Classification Based on </a:t>
            </a:r>
            <a:r>
              <a:rPr lang="en-IN" sz="1000" dirty="0" err="1">
                <a:solidFill>
                  <a:schemeClr val="tx1"/>
                </a:solidFill>
                <a:latin typeface="Times New Roman" panose="02020603050405020304" pitchFamily="18" charset="0"/>
                <a:cs typeface="Times New Roman" panose="02020603050405020304" pitchFamily="18" charset="0"/>
              </a:rPr>
              <a:t>Color</a:t>
            </a:r>
            <a:r>
              <a:rPr lang="en-IN" sz="1000" dirty="0">
                <a:solidFill>
                  <a:schemeClr val="tx1"/>
                </a:solidFill>
                <a:latin typeface="Times New Roman" panose="02020603050405020304" pitchFamily="18" charset="0"/>
                <a:cs typeface="Times New Roman" panose="02020603050405020304" pitchFamily="18" charset="0"/>
              </a:rPr>
              <a:t> Features,"  IEEE International Conference on Systems, Man, and Cybernetics, Manchester, UK, pp. 4336-4341, </a:t>
            </a:r>
            <a:r>
              <a:rPr lang="en-IN" sz="1000" dirty="0" err="1">
                <a:solidFill>
                  <a:schemeClr val="tx1"/>
                </a:solidFill>
                <a:latin typeface="Times New Roman" panose="02020603050405020304" pitchFamily="18" charset="0"/>
                <a:cs typeface="Times New Roman" panose="02020603050405020304" pitchFamily="18" charset="0"/>
              </a:rPr>
              <a:t>doi</a:t>
            </a:r>
            <a:r>
              <a:rPr lang="en-IN" sz="1000" dirty="0">
                <a:solidFill>
                  <a:schemeClr val="tx1"/>
                </a:solidFill>
                <a:latin typeface="Times New Roman" panose="02020603050405020304" pitchFamily="18" charset="0"/>
                <a:cs typeface="Times New Roman" panose="02020603050405020304" pitchFamily="18" charset="0"/>
              </a:rPr>
              <a:t>: 10.1109/SMC.2013.740. keywords: {</a:t>
            </a:r>
            <a:r>
              <a:rPr lang="en-IN" sz="1000" dirty="0" err="1">
                <a:solidFill>
                  <a:schemeClr val="tx1"/>
                </a:solidFill>
                <a:latin typeface="Times New Roman" panose="02020603050405020304" pitchFamily="18" charset="0"/>
                <a:cs typeface="Times New Roman" panose="02020603050405020304" pitchFamily="18" charset="0"/>
              </a:rPr>
              <a:t>Birds;Image</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color</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analysis;Image</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segmentation;Feature</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extraction;Vectors;Visualization;Histograms;pattern</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recognition;color</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features;color</a:t>
            </a:r>
            <a:r>
              <a:rPr lang="en-IN" sz="1000" dirty="0">
                <a:solidFill>
                  <a:schemeClr val="tx1"/>
                </a:solidFill>
                <a:latin typeface="Times New Roman" panose="02020603050405020304" pitchFamily="18" charset="0"/>
                <a:cs typeface="Times New Roman" panose="02020603050405020304" pitchFamily="18" charset="0"/>
              </a:rPr>
              <a:t> image </a:t>
            </a:r>
            <a:r>
              <a:rPr lang="en-IN" sz="1000" dirty="0" err="1">
                <a:solidFill>
                  <a:schemeClr val="tx1"/>
                </a:solidFill>
                <a:latin typeface="Times New Roman" panose="02020603050405020304" pitchFamily="18" charset="0"/>
                <a:cs typeface="Times New Roman" panose="02020603050405020304" pitchFamily="18" charset="0"/>
              </a:rPr>
              <a:t>segmentation;machine</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learning;bird</a:t>
            </a:r>
            <a:r>
              <a:rPr lang="en-IN" sz="1000" dirty="0">
                <a:solidFill>
                  <a:schemeClr val="tx1"/>
                </a:solidFill>
                <a:latin typeface="Times New Roman" panose="02020603050405020304" pitchFamily="18" charset="0"/>
                <a:cs typeface="Times New Roman" panose="02020603050405020304" pitchFamily="18" charset="0"/>
              </a:rPr>
              <a:t> species classification}</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[3] Asmita Manna, </a:t>
            </a:r>
            <a:r>
              <a:rPr lang="en-IN" sz="1000" dirty="0" err="1">
                <a:solidFill>
                  <a:schemeClr val="tx1"/>
                </a:solidFill>
                <a:latin typeface="Times New Roman" panose="02020603050405020304" pitchFamily="18" charset="0"/>
                <a:cs typeface="Times New Roman" panose="02020603050405020304" pitchFamily="18" charset="0"/>
              </a:rPr>
              <a:t>Nilam</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Upasani</a:t>
            </a:r>
            <a:r>
              <a:rPr lang="en-IN" sz="1000" dirty="0">
                <a:solidFill>
                  <a:schemeClr val="tx1"/>
                </a:solidFill>
                <a:latin typeface="Times New Roman" panose="02020603050405020304" pitchFamily="18" charset="0"/>
                <a:cs typeface="Times New Roman" panose="02020603050405020304" pitchFamily="18" charset="0"/>
              </a:rPr>
              <a:t>, Shubham Jadhav, </a:t>
            </a:r>
            <a:r>
              <a:rPr lang="en-IN" sz="1000" dirty="0" err="1">
                <a:solidFill>
                  <a:schemeClr val="tx1"/>
                </a:solidFill>
                <a:latin typeface="Times New Roman" panose="02020603050405020304" pitchFamily="18" charset="0"/>
                <a:cs typeface="Times New Roman" panose="02020603050405020304" pitchFamily="18" charset="0"/>
              </a:rPr>
              <a:t>Ruturaj</a:t>
            </a:r>
            <a:r>
              <a:rPr lang="en-IN" sz="1000" dirty="0">
                <a:solidFill>
                  <a:schemeClr val="tx1"/>
                </a:solidFill>
                <a:latin typeface="Times New Roman" panose="02020603050405020304" pitchFamily="18" charset="0"/>
                <a:cs typeface="Times New Roman" panose="02020603050405020304" pitchFamily="18" charset="0"/>
              </a:rPr>
              <a:t> Mane, </a:t>
            </a:r>
            <a:r>
              <a:rPr lang="en-IN" sz="1000" dirty="0" err="1">
                <a:solidFill>
                  <a:schemeClr val="tx1"/>
                </a:solidFill>
                <a:latin typeface="Times New Roman" panose="02020603050405020304" pitchFamily="18" charset="0"/>
                <a:cs typeface="Times New Roman" panose="02020603050405020304" pitchFamily="18" charset="0"/>
              </a:rPr>
              <a:t>Rutuja</a:t>
            </a:r>
            <a:r>
              <a:rPr lang="en-IN" sz="1000" dirty="0">
                <a:solidFill>
                  <a:schemeClr val="tx1"/>
                </a:solidFill>
                <a:latin typeface="Times New Roman" panose="02020603050405020304" pitchFamily="18" charset="0"/>
                <a:cs typeface="Times New Roman" panose="02020603050405020304" pitchFamily="18" charset="0"/>
              </a:rPr>
              <a:t> Chaudhari and Vishal </a:t>
            </a:r>
            <a:r>
              <a:rPr lang="en-IN" sz="1000" dirty="0" err="1">
                <a:solidFill>
                  <a:schemeClr val="tx1"/>
                </a:solidFill>
                <a:latin typeface="Times New Roman" panose="02020603050405020304" pitchFamily="18" charset="0"/>
                <a:cs typeface="Times New Roman" panose="02020603050405020304" pitchFamily="18" charset="0"/>
              </a:rPr>
              <a:t>Chatre</a:t>
            </a:r>
            <a:r>
              <a:rPr lang="en-IN" sz="1000" dirty="0">
                <a:solidFill>
                  <a:schemeClr val="tx1"/>
                </a:solidFill>
                <a:latin typeface="Times New Roman" panose="02020603050405020304" pitchFamily="18" charset="0"/>
                <a:cs typeface="Times New Roman" panose="02020603050405020304" pitchFamily="18" charset="0"/>
              </a:rPr>
              <a:t>, “Bird Image Classification using Convolutional Neural Network Transfer Learning Architectures” International Journal of Advanced Computer Science and Applications(IJACSA), 14(3), 2023. http://dx.doi.org/10.14569/IJACSA.2023.0140397</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[4] </a:t>
            </a:r>
            <a:r>
              <a:rPr lang="en-IN" sz="1000" dirty="0" err="1">
                <a:solidFill>
                  <a:schemeClr val="tx1"/>
                </a:solidFill>
                <a:latin typeface="Times New Roman" panose="02020603050405020304" pitchFamily="18" charset="0"/>
                <a:cs typeface="Times New Roman" panose="02020603050405020304" pitchFamily="18" charset="0"/>
              </a:rPr>
              <a:t>Shriharsha</a:t>
            </a:r>
            <a:r>
              <a:rPr lang="en-IN" sz="1000" dirty="0">
                <a:solidFill>
                  <a:schemeClr val="tx1"/>
                </a:solidFill>
                <a:latin typeface="Times New Roman" panose="02020603050405020304" pitchFamily="18" charset="0"/>
                <a:cs typeface="Times New Roman" panose="02020603050405020304" pitchFamily="18" charset="0"/>
              </a:rPr>
              <a:t>, Tushara, </a:t>
            </a:r>
            <a:r>
              <a:rPr lang="en-IN" sz="1000" dirty="0" err="1">
                <a:solidFill>
                  <a:schemeClr val="tx1"/>
                </a:solidFill>
                <a:latin typeface="Times New Roman" panose="02020603050405020304" pitchFamily="18" charset="0"/>
                <a:cs typeface="Times New Roman" panose="02020603050405020304" pitchFamily="18" charset="0"/>
              </a:rPr>
              <a:t>Vijeth</a:t>
            </a:r>
            <a:r>
              <a:rPr lang="en-IN" sz="1000" dirty="0">
                <a:solidFill>
                  <a:schemeClr val="tx1"/>
                </a:solidFill>
                <a:latin typeface="Times New Roman" panose="02020603050405020304" pitchFamily="18" charset="0"/>
                <a:cs typeface="Times New Roman" panose="02020603050405020304" pitchFamily="18" charset="0"/>
              </a:rPr>
              <a:t>, Suraj, </a:t>
            </a:r>
            <a:r>
              <a:rPr lang="en-IN" sz="1000" dirty="0" err="1">
                <a:solidFill>
                  <a:schemeClr val="tx1"/>
                </a:solidFill>
                <a:latin typeface="Times New Roman" panose="02020603050405020304" pitchFamily="18" charset="0"/>
                <a:cs typeface="Times New Roman" panose="02020603050405020304" pitchFamily="18" charset="0"/>
              </a:rPr>
              <a:t>Hemavathi</a:t>
            </a:r>
            <a:r>
              <a:rPr lang="en-IN" sz="1000" dirty="0">
                <a:solidFill>
                  <a:schemeClr val="tx1"/>
                </a:solidFill>
                <a:latin typeface="Times New Roman" panose="02020603050405020304" pitchFamily="18" charset="0"/>
                <a:cs typeface="Times New Roman" panose="02020603050405020304" pitchFamily="18" charset="0"/>
              </a:rPr>
              <a:t>, “Bird Species Classification Using Deep Learning Approach”, International Research Journal of Engineering and Technology (IRJET), Volume 07, Issue 04, April 2020.</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[5] </a:t>
            </a:r>
            <a:r>
              <a:rPr lang="en-IN" sz="1000" dirty="0" err="1">
                <a:solidFill>
                  <a:schemeClr val="tx1"/>
                </a:solidFill>
                <a:latin typeface="Times New Roman" panose="02020603050405020304" pitchFamily="18" charset="0"/>
                <a:cs typeface="Times New Roman" panose="02020603050405020304" pitchFamily="18" charset="0"/>
              </a:rPr>
              <a:t>Samparthi</a:t>
            </a:r>
            <a:r>
              <a:rPr lang="en-IN" sz="1000" dirty="0">
                <a:solidFill>
                  <a:schemeClr val="tx1"/>
                </a:solidFill>
                <a:latin typeface="Times New Roman" panose="02020603050405020304" pitchFamily="18" charset="0"/>
                <a:cs typeface="Times New Roman" panose="02020603050405020304" pitchFamily="18" charset="0"/>
              </a:rPr>
              <a:t> V S Kumar, Hari </a:t>
            </a:r>
            <a:r>
              <a:rPr lang="en-IN" sz="1000" dirty="0" err="1">
                <a:solidFill>
                  <a:schemeClr val="tx1"/>
                </a:solidFill>
                <a:latin typeface="Times New Roman" panose="02020603050405020304" pitchFamily="18" charset="0"/>
                <a:cs typeface="Times New Roman" panose="02020603050405020304" pitchFamily="18" charset="0"/>
              </a:rPr>
              <a:t>Kishan</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Kondaveerti</a:t>
            </a:r>
            <a:r>
              <a:rPr lang="en-IN" sz="1000" dirty="0">
                <a:solidFill>
                  <a:schemeClr val="tx1"/>
                </a:solidFill>
                <a:latin typeface="Times New Roman" panose="02020603050405020304" pitchFamily="18" charset="0"/>
                <a:cs typeface="Times New Roman" panose="02020603050405020304" pitchFamily="18" charset="0"/>
              </a:rPr>
              <a:t>, "A Comparative Study on Deep Learning Techniques for Bird Species Recognition", 2023 3rd International Conference on Intelligent Communication and Computational Techniques (ICCT), pp.1-6, 2023.</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[6] </a:t>
            </a:r>
            <a:r>
              <a:rPr lang="en-IN" sz="10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https://www.kaggle.com/datasets/gpiosenka/100-bird-species</a:t>
            </a:r>
            <a:r>
              <a:rPr lang="en-IN" sz="1000" dirty="0">
                <a:solidFill>
                  <a:schemeClr val="tx1"/>
                </a:solidFill>
                <a:latin typeface="Times New Roman" panose="02020603050405020304" pitchFamily="18" charset="0"/>
                <a:cs typeface="Times New Roman" panose="02020603050405020304" pitchFamily="18" charset="0"/>
              </a:rPr>
              <a:t>  </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[7] </a:t>
            </a:r>
            <a:r>
              <a:rPr lang="en-IN" sz="10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https://paperswithcode.com/method/vision-transformer</a:t>
            </a:r>
            <a:r>
              <a:rPr lang="en-IN" sz="1000" dirty="0">
                <a:solidFill>
                  <a:schemeClr val="tx1"/>
                </a:solidFill>
                <a:latin typeface="Times New Roman" panose="02020603050405020304" pitchFamily="18" charset="0"/>
                <a:cs typeface="Times New Roman" panose="02020603050405020304" pitchFamily="18" charset="0"/>
              </a:rPr>
              <a:t>   </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[8] </a:t>
            </a:r>
            <a:r>
              <a:rPr lang="en-IN" sz="10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https://github.com/faustomorales/vit-keras</a:t>
            </a:r>
            <a:r>
              <a:rPr lang="en-IN" sz="1000" dirty="0">
                <a:solidFill>
                  <a:schemeClr val="tx1"/>
                </a:solidFill>
                <a:latin typeface="Times New Roman" panose="02020603050405020304" pitchFamily="18" charset="0"/>
                <a:cs typeface="Times New Roman" panose="02020603050405020304" pitchFamily="18" charset="0"/>
              </a:rPr>
              <a:t>    </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[9] </a:t>
            </a:r>
            <a:r>
              <a:rPr lang="en-IN" sz="10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https://github.com/google-research/vision_transformer</a:t>
            </a:r>
            <a:r>
              <a:rPr lang="en-IN" sz="1000" dirty="0">
                <a:solidFill>
                  <a:schemeClr val="tx1"/>
                </a:solidFill>
                <a:latin typeface="Times New Roman" panose="02020603050405020304" pitchFamily="18" charset="0"/>
                <a:cs typeface="Times New Roman" panose="02020603050405020304" pitchFamily="18" charset="0"/>
              </a:rPr>
              <a:t>   </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[10] </a:t>
            </a:r>
            <a:r>
              <a:rPr lang="en-IN" sz="1000"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https://streamlit.io/</a:t>
            </a:r>
            <a:r>
              <a:rPr lang="en-IN" sz="1000" dirty="0">
                <a:solidFill>
                  <a:schemeClr val="tx1"/>
                </a:solidFill>
                <a:latin typeface="Times New Roman" panose="02020603050405020304" pitchFamily="18" charset="0"/>
                <a:cs typeface="Times New Roman" panose="02020603050405020304" pitchFamily="18" charset="0"/>
              </a:rPr>
              <a:t>  </a:t>
            </a:r>
          </a:p>
          <a:p>
            <a:pPr marL="342900" algn="just">
              <a:lnSpc>
                <a:spcPct val="100000"/>
              </a:lnSpc>
              <a:spcAft>
                <a:spcPts val="1200"/>
              </a:spcAft>
              <a:buFont typeface="+mj-lt"/>
              <a:buAutoNum type="arabicPeriod"/>
            </a:pPr>
            <a:endParaRPr sz="1000" dirty="0">
              <a:solidFill>
                <a:schemeClr val="tx1"/>
              </a:solidFill>
              <a:latin typeface="Times New Roman" panose="02020603050405020304" pitchFamily="18" charset="0"/>
              <a:cs typeface="Times New Roman" panose="02020603050405020304" pitchFamily="18" charset="0"/>
            </a:endParaRPr>
          </a:p>
        </p:txBody>
      </p:sp>
      <p:pic>
        <p:nvPicPr>
          <p:cNvPr id="168" name="Google Shape;168;p12">
            <a:extLst>
              <a:ext uri="{FF2B5EF4-FFF2-40B4-BE49-F238E27FC236}">
                <a16:creationId xmlns:a16="http://schemas.microsoft.com/office/drawing/2014/main" id="{92444D17-533D-1E68-2769-B2327DEB8C19}"/>
              </a:ext>
            </a:extLst>
          </p:cNvPr>
          <p:cNvPicPr preferRelativeResize="0"/>
          <p:nvPr/>
        </p:nvPicPr>
        <p:blipFill rotWithShape="1">
          <a:blip r:embed="rId8">
            <a:alphaModFix/>
          </a:blip>
          <a:srcRect/>
          <a:stretch/>
        </p:blipFill>
        <p:spPr>
          <a:xfrm>
            <a:off x="0" y="1300"/>
            <a:ext cx="567000" cy="5143500"/>
          </a:xfrm>
          <a:prstGeom prst="rect">
            <a:avLst/>
          </a:prstGeom>
          <a:noFill/>
          <a:ln>
            <a:noFill/>
          </a:ln>
        </p:spPr>
      </p:pic>
      <p:pic>
        <p:nvPicPr>
          <p:cNvPr id="169" name="Google Shape;169;p12">
            <a:extLst>
              <a:ext uri="{FF2B5EF4-FFF2-40B4-BE49-F238E27FC236}">
                <a16:creationId xmlns:a16="http://schemas.microsoft.com/office/drawing/2014/main" id="{E03F25B4-031A-A055-9476-9929A91ECF7B}"/>
              </a:ext>
            </a:extLst>
          </p:cNvPr>
          <p:cNvPicPr preferRelativeResize="0"/>
          <p:nvPr/>
        </p:nvPicPr>
        <p:blipFill rotWithShape="1">
          <a:blip r:embed="rId9">
            <a:alphaModFix/>
          </a:blip>
          <a:srcRect/>
          <a:stretch/>
        </p:blipFill>
        <p:spPr>
          <a:xfrm>
            <a:off x="566989" y="0"/>
            <a:ext cx="209515" cy="4044131"/>
          </a:xfrm>
          <a:prstGeom prst="rect">
            <a:avLst/>
          </a:prstGeom>
          <a:noFill/>
          <a:ln>
            <a:noFill/>
          </a:ln>
        </p:spPr>
      </p:pic>
      <p:pic>
        <p:nvPicPr>
          <p:cNvPr id="170" name="Google Shape;170;p12">
            <a:extLst>
              <a:ext uri="{FF2B5EF4-FFF2-40B4-BE49-F238E27FC236}">
                <a16:creationId xmlns:a16="http://schemas.microsoft.com/office/drawing/2014/main" id="{6FC92376-45D2-81C0-21E3-6B38B43B3623}"/>
              </a:ext>
            </a:extLst>
          </p:cNvPr>
          <p:cNvPicPr preferRelativeResize="0"/>
          <p:nvPr/>
        </p:nvPicPr>
        <p:blipFill rotWithShape="1">
          <a:blip r:embed="rId10">
            <a:alphaModFix/>
          </a:blip>
          <a:srcRect/>
          <a:stretch/>
        </p:blipFill>
        <p:spPr>
          <a:xfrm>
            <a:off x="0" y="4006916"/>
            <a:ext cx="2587645" cy="2062544"/>
          </a:xfrm>
          <a:prstGeom prst="rect">
            <a:avLst/>
          </a:prstGeom>
          <a:noFill/>
          <a:ln>
            <a:noFill/>
          </a:ln>
        </p:spPr>
      </p:pic>
      <p:pic>
        <p:nvPicPr>
          <p:cNvPr id="171" name="Google Shape;171;p12">
            <a:extLst>
              <a:ext uri="{FF2B5EF4-FFF2-40B4-BE49-F238E27FC236}">
                <a16:creationId xmlns:a16="http://schemas.microsoft.com/office/drawing/2014/main" id="{20FF0189-D299-B223-2DAA-6E5D7574BBF1}"/>
              </a:ext>
            </a:extLst>
          </p:cNvPr>
          <p:cNvPicPr preferRelativeResize="0"/>
          <p:nvPr/>
        </p:nvPicPr>
        <p:blipFill rotWithShape="1">
          <a:blip r:embed="rId11">
            <a:alphaModFix/>
          </a:blip>
          <a:srcRect/>
          <a:stretch/>
        </p:blipFill>
        <p:spPr>
          <a:xfrm>
            <a:off x="8248857" y="4527751"/>
            <a:ext cx="868685" cy="647641"/>
          </a:xfrm>
          <a:prstGeom prst="rect">
            <a:avLst/>
          </a:prstGeom>
          <a:noFill/>
          <a:ln>
            <a:noFill/>
          </a:ln>
        </p:spPr>
      </p:pic>
    </p:spTree>
    <p:extLst>
      <p:ext uri="{BB962C8B-B14F-4D97-AF65-F5344CB8AC3E}">
        <p14:creationId xmlns:p14="http://schemas.microsoft.com/office/powerpoint/2010/main" val="44477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xfrm>
            <a:off x="3308175" y="1937275"/>
            <a:ext cx="2727300" cy="1053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 sz="3500" dirty="0">
                <a:latin typeface="Times New Roman" panose="02020603050405020304" pitchFamily="18" charset="0"/>
                <a:cs typeface="Times New Roman" panose="02020603050405020304" pitchFamily="18" charset="0"/>
              </a:rPr>
              <a:t>Thank You!!</a:t>
            </a:r>
            <a:endParaRPr sz="3500" dirty="0">
              <a:latin typeface="Times New Roman" panose="02020603050405020304" pitchFamily="18" charset="0"/>
              <a:cs typeface="Times New Roman" panose="02020603050405020304" pitchFamily="18" charset="0"/>
            </a:endParaRPr>
          </a:p>
        </p:txBody>
      </p:sp>
      <p:pic>
        <p:nvPicPr>
          <p:cNvPr id="177" name="Google Shape;177;p13"/>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78" name="Google Shape;178;p13"/>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79" name="Google Shape;179;p13"/>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80" name="Google Shape;180;p13"/>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1075507"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Scope</a:t>
            </a:r>
            <a:endParaRPr b="1" dirty="0">
              <a:latin typeface="Times New Roman" panose="02020603050405020304" pitchFamily="18" charset="0"/>
              <a:cs typeface="Times New Roman" panose="02020603050405020304" pitchFamily="18" charset="0"/>
            </a:endParaRPr>
          </a:p>
        </p:txBody>
      </p:sp>
      <p:pic>
        <p:nvPicPr>
          <p:cNvPr id="87" name="Google Shape;87;p4"/>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88" name="Google Shape;88;p4"/>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89" name="Google Shape;89;p4"/>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90" name="Google Shape;90;p4"/>
          <p:cNvPicPr preferRelativeResize="0"/>
          <p:nvPr/>
        </p:nvPicPr>
        <p:blipFill rotWithShape="1">
          <a:blip r:embed="rId6">
            <a:alphaModFix/>
          </a:blip>
          <a:srcRect/>
          <a:stretch/>
        </p:blipFill>
        <p:spPr>
          <a:xfrm>
            <a:off x="7716787" y="4363436"/>
            <a:ext cx="868685" cy="647641"/>
          </a:xfrm>
          <a:prstGeom prst="rect">
            <a:avLst/>
          </a:prstGeom>
          <a:noFill/>
          <a:ln>
            <a:noFill/>
          </a:ln>
        </p:spPr>
      </p:pic>
      <p:sp>
        <p:nvSpPr>
          <p:cNvPr id="2" name="Text Placeholder 1">
            <a:extLst>
              <a:ext uri="{FF2B5EF4-FFF2-40B4-BE49-F238E27FC236}">
                <a16:creationId xmlns:a16="http://schemas.microsoft.com/office/drawing/2014/main" id="{22C59E67-C1E6-E44F-BE09-C983AA66FACC}"/>
              </a:ext>
            </a:extLst>
          </p:cNvPr>
          <p:cNvSpPr>
            <a:spLocks noGrp="1" noChangeArrowheads="1"/>
          </p:cNvSpPr>
          <p:nvPr>
            <p:ph type="body" idx="1"/>
          </p:nvPr>
        </p:nvSpPr>
        <p:spPr bwMode="auto">
          <a:xfrm>
            <a:off x="1075507" y="544208"/>
            <a:ext cx="7652181" cy="38477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Bird Classification:</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Utilize Vision Transformers for advanced image feature extraction and analysis.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Train models to recognize and classify various bird species based on learned features.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User Image Upload and Model Selection:</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Implement an image upload feature allowing users to submit bird images for classification.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Offer model selection options, such as choosing between Vision Transformer models (ViT_B-16 and </a:t>
            </a:r>
            <a:r>
              <a:rPr kumimoji="0" lang="en-US" altLang="en-US" sz="140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V</a:t>
            </a:r>
            <a:r>
              <a:rPr lang="en-US" altLang="en-US" sz="1400" dirty="0">
                <a:solidFill>
                  <a:srgbClr val="0D0D0D"/>
                </a:solidFill>
                <a:latin typeface="Times New Roman" panose="02020603050405020304" pitchFamily="18" charset="0"/>
                <a:cs typeface="Times New Roman" panose="02020603050405020304" pitchFamily="18" charset="0"/>
              </a:rPr>
              <a:t>iT_L-32</a:t>
            </a: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Confidence Score and Result:</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Provide a confidence score indicating the model's certainty about the predicted bird species.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Display the final result, showcasing the predicted bird species based on the uploaded image.</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User-Friendly Web Interface:</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Develop a streamlined and intuitive web interface using </a:t>
            </a:r>
            <a:r>
              <a:rPr kumimoji="0" lang="en-US" altLang="en-US" sz="1400" b="0" i="0" u="none" strike="noStrike" cap="none" normalizeH="0" baseline="0" dirty="0" err="1">
                <a:ln>
                  <a:noFill/>
                </a:ln>
                <a:solidFill>
                  <a:srgbClr val="0D0D0D"/>
                </a:solidFill>
                <a:effectLst/>
                <a:latin typeface="Times New Roman" panose="02020603050405020304" pitchFamily="18" charset="0"/>
                <a:cs typeface="Times New Roman" panose="02020603050405020304" pitchFamily="18" charset="0"/>
              </a:rPr>
              <a:t>Streamlit</a:t>
            </a: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 for ease of use.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D0D0D"/>
                </a:solidFill>
                <a:effectLst/>
                <a:latin typeface="Times New Roman" panose="02020603050405020304" pitchFamily="18" charset="0"/>
                <a:cs typeface="Times New Roman" panose="02020603050405020304" pitchFamily="18" charset="0"/>
              </a:rPr>
              <a:t>Ensure a clean and visually appealing layout for a positive user experience.</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1"/>
          <p:cNvSpPr txBox="1">
            <a:spLocks noGrp="1"/>
          </p:cNvSpPr>
          <p:nvPr>
            <p:ph type="title"/>
          </p:nvPr>
        </p:nvSpPr>
        <p:spPr>
          <a:xfrm>
            <a:off x="776504" y="186640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b="1" dirty="0">
                <a:latin typeface="Times New Roman" panose="02020603050405020304" pitchFamily="18" charset="0"/>
                <a:cs typeface="Times New Roman" panose="02020603050405020304" pitchFamily="18" charset="0"/>
              </a:rPr>
              <a:t>Software Requirements</a:t>
            </a:r>
            <a:endParaRPr b="1" dirty="0">
              <a:latin typeface="Times New Roman" panose="02020603050405020304" pitchFamily="18" charset="0"/>
              <a:cs typeface="Times New Roman" panose="02020603050405020304" pitchFamily="18" charset="0"/>
            </a:endParaRPr>
          </a:p>
        </p:txBody>
      </p:sp>
      <p:pic>
        <p:nvPicPr>
          <p:cNvPr id="158" name="Google Shape;158;p11"/>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59" name="Google Shape;159;p11"/>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60" name="Google Shape;160;p11"/>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61" name="Google Shape;161;p11"/>
          <p:cNvPicPr preferRelativeResize="0"/>
          <p:nvPr/>
        </p:nvPicPr>
        <p:blipFill rotWithShape="1">
          <a:blip r:embed="rId6">
            <a:alphaModFix/>
          </a:blip>
          <a:srcRect/>
          <a:stretch/>
        </p:blipFill>
        <p:spPr>
          <a:xfrm>
            <a:off x="7681162" y="4274411"/>
            <a:ext cx="868685" cy="647641"/>
          </a:xfrm>
          <a:prstGeom prst="rect">
            <a:avLst/>
          </a:prstGeom>
          <a:noFill/>
          <a:ln>
            <a:noFill/>
          </a:ln>
        </p:spPr>
      </p:pic>
      <p:sp>
        <p:nvSpPr>
          <p:cNvPr id="10" name="Google Shape;156;p11">
            <a:extLst>
              <a:ext uri="{FF2B5EF4-FFF2-40B4-BE49-F238E27FC236}">
                <a16:creationId xmlns:a16="http://schemas.microsoft.com/office/drawing/2014/main" id="{9404B6C0-2736-4892-AE72-EDF5F39E3D36}"/>
              </a:ext>
            </a:extLst>
          </p:cNvPr>
          <p:cNvSpPr txBox="1">
            <a:spLocks/>
          </p:cNvSpPr>
          <p:nvPr/>
        </p:nvSpPr>
        <p:spPr>
          <a:xfrm>
            <a:off x="776504" y="359410"/>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11111"/>
            </a:pPr>
            <a:r>
              <a:rPr lang="en-IN" b="1" dirty="0">
                <a:latin typeface="Times New Roman" panose="02020603050405020304" pitchFamily="18" charset="0"/>
                <a:cs typeface="Times New Roman" panose="02020603050405020304" pitchFamily="18" charset="0"/>
              </a:rPr>
              <a:t>Hardware Requirements</a:t>
            </a:r>
          </a:p>
        </p:txBody>
      </p:sp>
      <p:sp>
        <p:nvSpPr>
          <p:cNvPr id="2" name="Google Shape;136;p9">
            <a:extLst>
              <a:ext uri="{FF2B5EF4-FFF2-40B4-BE49-F238E27FC236}">
                <a16:creationId xmlns:a16="http://schemas.microsoft.com/office/drawing/2014/main" id="{8A60ADCC-F8C3-9860-B6F8-2ABB0F47AC20}"/>
              </a:ext>
            </a:extLst>
          </p:cNvPr>
          <p:cNvSpPr txBox="1">
            <a:spLocks noGrp="1"/>
          </p:cNvSpPr>
          <p:nvPr>
            <p:ph type="body" idx="1"/>
          </p:nvPr>
        </p:nvSpPr>
        <p:spPr>
          <a:xfrm>
            <a:off x="931950" y="892779"/>
            <a:ext cx="7593000" cy="1052283"/>
          </a:xfrm>
          <a:prstGeom prst="rect">
            <a:avLst/>
          </a:prstGeom>
          <a:noFill/>
          <a:ln>
            <a:noFill/>
          </a:ln>
        </p:spPr>
        <p:txBody>
          <a:bodyPr spcFirstLastPara="1" wrap="square" lIns="91425" tIns="91425" rIns="91425" bIns="91425" anchor="t" anchorCtr="0">
            <a:normAutofit fontScale="92500" lnSpcReduction="10000"/>
          </a:bodyPr>
          <a:lstStyle/>
          <a:p>
            <a:pPr marL="285750" indent="-285750">
              <a:spcAft>
                <a:spcPts val="1200"/>
              </a:spcAft>
            </a:pPr>
            <a:r>
              <a:rPr lang="en-US" dirty="0">
                <a:solidFill>
                  <a:schemeClr val="dk1"/>
                </a:solidFill>
                <a:latin typeface="Times New Roman" panose="02020603050405020304" pitchFamily="18" charset="0"/>
                <a:cs typeface="Times New Roman" panose="02020603050405020304" pitchFamily="18" charset="0"/>
              </a:rPr>
              <a:t>Memory requirements (2 GB)</a:t>
            </a:r>
          </a:p>
          <a:p>
            <a:pPr marL="285750" indent="-285750">
              <a:spcAft>
                <a:spcPts val="1200"/>
              </a:spcAft>
            </a:pPr>
            <a:r>
              <a:rPr lang="en-US" dirty="0">
                <a:solidFill>
                  <a:schemeClr val="dk1"/>
                </a:solidFill>
                <a:latin typeface="Times New Roman" panose="02020603050405020304" pitchFamily="18" charset="0"/>
                <a:cs typeface="Times New Roman" panose="02020603050405020304" pitchFamily="18" charset="0"/>
              </a:rPr>
              <a:t>Basic RAM and Processing Power. (GPU preferred)</a:t>
            </a:r>
          </a:p>
          <a:p>
            <a:pPr marL="285750" indent="-285750">
              <a:spcAft>
                <a:spcPts val="1200"/>
              </a:spcAft>
            </a:pPr>
            <a:endParaRPr dirty="0">
              <a:solidFill>
                <a:schemeClr val="dk1"/>
              </a:solidFill>
              <a:latin typeface="Times New Roman" panose="02020603050405020304" pitchFamily="18" charset="0"/>
              <a:cs typeface="Times New Roman" panose="02020603050405020304" pitchFamily="18" charset="0"/>
            </a:endParaRPr>
          </a:p>
        </p:txBody>
      </p:sp>
      <p:sp>
        <p:nvSpPr>
          <p:cNvPr id="3" name="Google Shape;136;p9">
            <a:extLst>
              <a:ext uri="{FF2B5EF4-FFF2-40B4-BE49-F238E27FC236}">
                <a16:creationId xmlns:a16="http://schemas.microsoft.com/office/drawing/2014/main" id="{FCB701C0-8686-5AF6-0034-38CC1C6FA2DA}"/>
              </a:ext>
            </a:extLst>
          </p:cNvPr>
          <p:cNvSpPr txBox="1">
            <a:spLocks/>
          </p:cNvSpPr>
          <p:nvPr/>
        </p:nvSpPr>
        <p:spPr>
          <a:xfrm>
            <a:off x="956847" y="2439101"/>
            <a:ext cx="7593000" cy="221655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spcAft>
                <a:spcPts val="1200"/>
              </a:spcAft>
            </a:pPr>
            <a:r>
              <a:rPr lang="en-US" dirty="0">
                <a:solidFill>
                  <a:schemeClr val="dk1"/>
                </a:solidFill>
                <a:latin typeface="Times New Roman" panose="02020603050405020304" pitchFamily="18" charset="0"/>
                <a:cs typeface="Times New Roman" panose="02020603050405020304" pitchFamily="18" charset="0"/>
              </a:rPr>
              <a:t>Frontend CSS</a:t>
            </a:r>
          </a:p>
          <a:p>
            <a:pPr marL="285750" indent="-285750">
              <a:spcAft>
                <a:spcPts val="1200"/>
              </a:spcAft>
            </a:pPr>
            <a:r>
              <a:rPr lang="en-US" dirty="0">
                <a:solidFill>
                  <a:schemeClr val="dk1"/>
                </a:solidFill>
                <a:latin typeface="Times New Roman" panose="02020603050405020304" pitchFamily="18" charset="0"/>
                <a:cs typeface="Times New Roman" panose="02020603050405020304" pitchFamily="18" charset="0"/>
              </a:rPr>
              <a:t>TensorFlow</a:t>
            </a:r>
          </a:p>
          <a:p>
            <a:pPr marL="285750" indent="-285750">
              <a:spcAft>
                <a:spcPts val="1200"/>
              </a:spcAft>
            </a:pPr>
            <a:r>
              <a:rPr lang="en-US" dirty="0" err="1">
                <a:solidFill>
                  <a:schemeClr val="dk1"/>
                </a:solidFill>
                <a:latin typeface="Times New Roman" panose="02020603050405020304" pitchFamily="18" charset="0"/>
                <a:cs typeface="Times New Roman" panose="02020603050405020304" pitchFamily="18" charset="0"/>
              </a:rPr>
              <a:t>Streamlit</a:t>
            </a:r>
            <a:endParaRPr lang="en-US" dirty="0">
              <a:solidFill>
                <a:schemeClr val="dk1"/>
              </a:solidFill>
              <a:latin typeface="Times New Roman" panose="02020603050405020304" pitchFamily="18" charset="0"/>
              <a:cs typeface="Times New Roman" panose="02020603050405020304" pitchFamily="18" charset="0"/>
            </a:endParaRPr>
          </a:p>
          <a:p>
            <a:pPr marL="285750" indent="-285750">
              <a:spcAft>
                <a:spcPts val="1200"/>
              </a:spcAft>
            </a:pPr>
            <a:r>
              <a:rPr lang="en-US" dirty="0">
                <a:solidFill>
                  <a:schemeClr val="dk1"/>
                </a:solidFill>
                <a:latin typeface="Times New Roman" panose="02020603050405020304" pitchFamily="18" charset="0"/>
                <a:cs typeface="Times New Roman" panose="02020603050405020304" pitchFamily="18" charset="0"/>
              </a:rPr>
              <a:t>Python</a:t>
            </a:r>
          </a:p>
          <a:p>
            <a:pPr marL="285750" indent="-285750">
              <a:spcAft>
                <a:spcPts val="1200"/>
              </a:spcAft>
            </a:pPr>
            <a:r>
              <a:rPr lang="en-US" dirty="0">
                <a:solidFill>
                  <a:schemeClr val="dk1"/>
                </a:solidFill>
                <a:latin typeface="Times New Roman" panose="02020603050405020304" pitchFamily="18" charset="0"/>
                <a:cs typeface="Times New Roman" panose="02020603050405020304" pitchFamily="18" charset="0"/>
              </a:rPr>
              <a:t>Visual Studio Code</a:t>
            </a:r>
          </a:p>
        </p:txBody>
      </p:sp>
    </p:spTree>
    <p:extLst>
      <p:ext uri="{BB962C8B-B14F-4D97-AF65-F5344CB8AC3E}">
        <p14:creationId xmlns:p14="http://schemas.microsoft.com/office/powerpoint/2010/main" val="168262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836900" y="462825"/>
            <a:ext cx="8136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Technology Stack</a:t>
            </a:r>
            <a:endParaRPr b="1" dirty="0">
              <a:latin typeface="Times New Roman" panose="02020603050405020304" pitchFamily="18" charset="0"/>
              <a:cs typeface="Times New Roman" panose="02020603050405020304" pitchFamily="18" charset="0"/>
            </a:endParaRPr>
          </a:p>
        </p:txBody>
      </p:sp>
      <p:sp>
        <p:nvSpPr>
          <p:cNvPr id="116" name="Google Shape;116;p7"/>
          <p:cNvSpPr txBox="1">
            <a:spLocks noGrp="1"/>
          </p:cNvSpPr>
          <p:nvPr>
            <p:ph type="body" idx="1"/>
          </p:nvPr>
        </p:nvSpPr>
        <p:spPr>
          <a:xfrm>
            <a:off x="836900" y="1170275"/>
            <a:ext cx="8136300" cy="2266800"/>
          </a:xfrm>
          <a:prstGeom prst="rect">
            <a:avLst/>
          </a:prstGeom>
          <a:noFill/>
          <a:ln>
            <a:noFill/>
          </a:ln>
        </p:spPr>
        <p:txBody>
          <a:bodyPr spcFirstLastPara="1" wrap="square" lIns="91425" tIns="91425" rIns="91425" bIns="91425" anchor="t" anchorCtr="0">
            <a:noAutofit/>
          </a:bodyPr>
          <a:lstStyle/>
          <a:p>
            <a:pPr marL="342900"/>
            <a:r>
              <a:rPr lang="en" sz="2300" dirty="0">
                <a:solidFill>
                  <a:schemeClr val="dk1"/>
                </a:solidFill>
                <a:latin typeface="Times New Roman" panose="02020603050405020304" pitchFamily="18" charset="0"/>
                <a:cs typeface="Times New Roman" panose="02020603050405020304" pitchFamily="18" charset="0"/>
              </a:rPr>
              <a:t>Frontend: StreamLit, Python</a:t>
            </a:r>
            <a:endParaRPr sz="2300" dirty="0">
              <a:solidFill>
                <a:schemeClr val="dk1"/>
              </a:solidFill>
              <a:latin typeface="Times New Roman" panose="02020603050405020304" pitchFamily="18" charset="0"/>
              <a:cs typeface="Times New Roman" panose="02020603050405020304" pitchFamily="18" charset="0"/>
            </a:endParaRPr>
          </a:p>
          <a:p>
            <a:pPr marL="342900">
              <a:spcBef>
                <a:spcPts val="1200"/>
              </a:spcBef>
            </a:pPr>
            <a:r>
              <a:rPr lang="en" sz="2300" dirty="0">
                <a:solidFill>
                  <a:schemeClr val="dk1"/>
                </a:solidFill>
                <a:latin typeface="Times New Roman" panose="02020603050405020304" pitchFamily="18" charset="0"/>
                <a:cs typeface="Times New Roman" panose="02020603050405020304" pitchFamily="18" charset="0"/>
              </a:rPr>
              <a:t>Backend: TensorFlow, </a:t>
            </a:r>
            <a:r>
              <a:rPr lang="en-IN" sz="2300" dirty="0" err="1">
                <a:solidFill>
                  <a:schemeClr val="dk1"/>
                </a:solidFill>
                <a:latin typeface="Times New Roman" panose="02020603050405020304" pitchFamily="18" charset="0"/>
                <a:cs typeface="Times New Roman" panose="02020603050405020304" pitchFamily="18" charset="0"/>
              </a:rPr>
              <a:t>Keras</a:t>
            </a:r>
            <a:r>
              <a:rPr lang="en-IN" sz="2300" dirty="0">
                <a:solidFill>
                  <a:schemeClr val="dk1"/>
                </a:solidFill>
                <a:latin typeface="Times New Roman" panose="02020603050405020304" pitchFamily="18" charset="0"/>
                <a:cs typeface="Times New Roman" panose="02020603050405020304" pitchFamily="18" charset="0"/>
              </a:rPr>
              <a:t>, pickle, </a:t>
            </a:r>
            <a:r>
              <a:rPr lang="en-IN" sz="2300" dirty="0" err="1">
                <a:solidFill>
                  <a:schemeClr val="dk1"/>
                </a:solidFill>
                <a:latin typeface="Times New Roman" panose="02020603050405020304" pitchFamily="18" charset="0"/>
                <a:cs typeface="Times New Roman" panose="02020603050405020304" pitchFamily="18" charset="0"/>
              </a:rPr>
              <a:t>Numpy</a:t>
            </a:r>
            <a:r>
              <a:rPr lang="en-IN" sz="2300" dirty="0">
                <a:solidFill>
                  <a:schemeClr val="dk1"/>
                </a:solidFill>
                <a:latin typeface="Times New Roman" panose="02020603050405020304" pitchFamily="18" charset="0"/>
                <a:cs typeface="Times New Roman" panose="02020603050405020304" pitchFamily="18" charset="0"/>
              </a:rPr>
              <a:t>, Pandas, Matplotlib</a:t>
            </a:r>
          </a:p>
          <a:p>
            <a:pPr marL="342900">
              <a:spcBef>
                <a:spcPts val="1200"/>
              </a:spcBef>
            </a:pPr>
            <a:r>
              <a:rPr lang="en-IN" sz="2300" dirty="0">
                <a:solidFill>
                  <a:schemeClr val="dk1"/>
                </a:solidFill>
                <a:latin typeface="Times New Roman" panose="02020603050405020304" pitchFamily="18" charset="0"/>
                <a:cs typeface="Times New Roman" panose="02020603050405020304" pitchFamily="18" charset="0"/>
              </a:rPr>
              <a:t>Notebook Environment: Google </a:t>
            </a:r>
            <a:r>
              <a:rPr lang="en-IN" sz="2300" dirty="0" err="1">
                <a:solidFill>
                  <a:schemeClr val="dk1"/>
                </a:solidFill>
                <a:latin typeface="Times New Roman" panose="02020603050405020304" pitchFamily="18" charset="0"/>
                <a:cs typeface="Times New Roman" panose="02020603050405020304" pitchFamily="18" charset="0"/>
              </a:rPr>
              <a:t>Colab</a:t>
            </a:r>
            <a:endParaRPr lang="en-IN" sz="2300" dirty="0">
              <a:solidFill>
                <a:schemeClr val="dk1"/>
              </a:solidFill>
              <a:latin typeface="Times New Roman" panose="02020603050405020304" pitchFamily="18" charset="0"/>
              <a:cs typeface="Times New Roman" panose="02020603050405020304" pitchFamily="18" charset="0"/>
            </a:endParaRPr>
          </a:p>
          <a:p>
            <a:pPr marL="342900">
              <a:spcBef>
                <a:spcPts val="1200"/>
              </a:spcBef>
            </a:pPr>
            <a:r>
              <a:rPr lang="en-US" sz="2300" dirty="0">
                <a:solidFill>
                  <a:schemeClr val="dk1"/>
                </a:solidFill>
                <a:latin typeface="Times New Roman" panose="02020603050405020304" pitchFamily="18" charset="0"/>
                <a:cs typeface="Times New Roman" panose="02020603050405020304" pitchFamily="18" charset="0"/>
              </a:rPr>
              <a:t>Image Processing and Computer Vision: Pillow, OpenCV</a:t>
            </a:r>
            <a:endParaRPr lang="en-IN" sz="2300" dirty="0">
              <a:solidFill>
                <a:schemeClr val="dk1"/>
              </a:solidFill>
              <a:latin typeface="Times New Roman" panose="02020603050405020304" pitchFamily="18" charset="0"/>
              <a:cs typeface="Times New Roman" panose="02020603050405020304" pitchFamily="18" charset="0"/>
            </a:endParaRPr>
          </a:p>
        </p:txBody>
      </p:sp>
      <p:pic>
        <p:nvPicPr>
          <p:cNvPr id="117" name="Google Shape;117;p7"/>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18" name="Google Shape;118;p7"/>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19" name="Google Shape;119;p7"/>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20" name="Google Shape;120;p7"/>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342197C4-1F2F-E7F0-B64D-C874FA0F8E49}"/>
            </a:ext>
          </a:extLst>
        </p:cNvPr>
        <p:cNvGrpSpPr/>
        <p:nvPr/>
      </p:nvGrpSpPr>
      <p:grpSpPr>
        <a:xfrm>
          <a:off x="0" y="0"/>
          <a:ext cx="0" cy="0"/>
          <a:chOff x="0" y="0"/>
          <a:chExt cx="0" cy="0"/>
        </a:xfrm>
      </p:grpSpPr>
      <p:sp>
        <p:nvSpPr>
          <p:cNvPr id="115" name="Google Shape;115;p7">
            <a:extLst>
              <a:ext uri="{FF2B5EF4-FFF2-40B4-BE49-F238E27FC236}">
                <a16:creationId xmlns:a16="http://schemas.microsoft.com/office/drawing/2014/main" id="{D59C0DC2-5DEE-526E-1890-6A04D300A50C}"/>
              </a:ext>
            </a:extLst>
          </p:cNvPr>
          <p:cNvSpPr txBox="1">
            <a:spLocks noGrp="1"/>
          </p:cNvSpPr>
          <p:nvPr>
            <p:ph type="title"/>
          </p:nvPr>
        </p:nvSpPr>
        <p:spPr>
          <a:xfrm>
            <a:off x="836900" y="462825"/>
            <a:ext cx="8136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Literature Survey</a:t>
            </a:r>
            <a:endParaRPr b="1" dirty="0">
              <a:latin typeface="Times New Roman" panose="02020603050405020304" pitchFamily="18" charset="0"/>
              <a:cs typeface="Times New Roman" panose="02020603050405020304" pitchFamily="18" charset="0"/>
            </a:endParaRPr>
          </a:p>
        </p:txBody>
      </p:sp>
      <p:pic>
        <p:nvPicPr>
          <p:cNvPr id="117" name="Google Shape;117;p7">
            <a:extLst>
              <a:ext uri="{FF2B5EF4-FFF2-40B4-BE49-F238E27FC236}">
                <a16:creationId xmlns:a16="http://schemas.microsoft.com/office/drawing/2014/main" id="{81D8E01D-F018-99AD-4A6C-CE16CD5CD470}"/>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18" name="Google Shape;118;p7">
            <a:extLst>
              <a:ext uri="{FF2B5EF4-FFF2-40B4-BE49-F238E27FC236}">
                <a16:creationId xmlns:a16="http://schemas.microsoft.com/office/drawing/2014/main" id="{B4BA2535-4D77-6372-E953-D964EF4921A4}"/>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19" name="Google Shape;119;p7">
            <a:extLst>
              <a:ext uri="{FF2B5EF4-FFF2-40B4-BE49-F238E27FC236}">
                <a16:creationId xmlns:a16="http://schemas.microsoft.com/office/drawing/2014/main" id="{8FAD51C1-A526-1FB4-787B-B6689DD2F47D}"/>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20" name="Google Shape;120;p7">
            <a:extLst>
              <a:ext uri="{FF2B5EF4-FFF2-40B4-BE49-F238E27FC236}">
                <a16:creationId xmlns:a16="http://schemas.microsoft.com/office/drawing/2014/main" id="{6236BB55-60CA-E154-1CB0-5B93BEED3903}"/>
              </a:ext>
            </a:extLst>
          </p:cNvPr>
          <p:cNvPicPr preferRelativeResize="0"/>
          <p:nvPr/>
        </p:nvPicPr>
        <p:blipFill rotWithShape="1">
          <a:blip r:embed="rId6">
            <a:alphaModFix/>
          </a:blip>
          <a:srcRect/>
          <a:stretch/>
        </p:blipFill>
        <p:spPr>
          <a:xfrm>
            <a:off x="8377313" y="4583159"/>
            <a:ext cx="759453" cy="450037"/>
          </a:xfrm>
          <a:prstGeom prst="rect">
            <a:avLst/>
          </a:prstGeom>
          <a:noFill/>
          <a:ln>
            <a:noFill/>
          </a:ln>
        </p:spPr>
      </p:pic>
      <p:graphicFrame>
        <p:nvGraphicFramePr>
          <p:cNvPr id="7" name="Table 6">
            <a:extLst>
              <a:ext uri="{FF2B5EF4-FFF2-40B4-BE49-F238E27FC236}">
                <a16:creationId xmlns:a16="http://schemas.microsoft.com/office/drawing/2014/main" id="{AFC2A65D-2668-B724-4685-4EC2E62B28D8}"/>
              </a:ext>
            </a:extLst>
          </p:cNvPr>
          <p:cNvGraphicFramePr>
            <a:graphicFrameLocks noGrp="1"/>
          </p:cNvGraphicFramePr>
          <p:nvPr>
            <p:extLst>
              <p:ext uri="{D42A27DB-BD31-4B8C-83A1-F6EECF244321}">
                <p14:modId xmlns:p14="http://schemas.microsoft.com/office/powerpoint/2010/main" val="1037665465"/>
              </p:ext>
            </p:extLst>
          </p:nvPr>
        </p:nvGraphicFramePr>
        <p:xfrm>
          <a:off x="1200443" y="1146324"/>
          <a:ext cx="7176870" cy="3264329"/>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5829">
                  <a:extLst>
                    <a:ext uri="{9D8B030D-6E8A-4147-A177-3AD203B41FA5}">
                      <a16:colId xmlns:a16="http://schemas.microsoft.com/office/drawing/2014/main" val="1777371577"/>
                    </a:ext>
                  </a:extLst>
                </a:gridCol>
                <a:gridCol w="1435374">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405271">
                <a:tc>
                  <a:txBody>
                    <a:bodyPr/>
                    <a:lstStyle/>
                    <a:p>
                      <a:pPr algn="ctr">
                        <a:lnSpc>
                          <a:spcPct val="115000"/>
                        </a:lnSpc>
                      </a:pPr>
                      <a:r>
                        <a:rPr lang="en-IN" sz="1100" b="1" dirty="0">
                          <a:effectLst/>
                          <a:latin typeface="Times New Roman" panose="02020603050405020304" pitchFamily="18" charset="0"/>
                          <a:ea typeface="Arial" panose="020B0604020202020204" pitchFamily="34" charset="0"/>
                          <a:cs typeface="Times New Roman" panose="02020603050405020304" pitchFamily="18" charset="0"/>
                        </a:rPr>
                        <a:t>Sr. No.</a:t>
                      </a:r>
                    </a:p>
                  </a:txBody>
                  <a:tcPr marL="63500" marR="63500" marT="63500" marB="63500"/>
                </a:tc>
                <a:tc>
                  <a:txBody>
                    <a:bodyPr/>
                    <a:lstStyle/>
                    <a:p>
                      <a:pPr algn="ctr">
                        <a:lnSpc>
                          <a:spcPct val="115000"/>
                        </a:lnSpc>
                      </a:pPr>
                      <a:r>
                        <a:rPr lang="en-IN" sz="1100" b="1" dirty="0">
                          <a:effectLst/>
                          <a:latin typeface="Times New Roman" panose="02020603050405020304" pitchFamily="18" charset="0"/>
                          <a:ea typeface="Arial" panose="020B0604020202020204" pitchFamily="34" charset="0"/>
                          <a:cs typeface="Times New Roman" panose="02020603050405020304" pitchFamily="18" charset="0"/>
                        </a:rPr>
                        <a:t>Paper</a:t>
                      </a:r>
                    </a:p>
                  </a:txBody>
                  <a:tcPr marL="63500" marR="63500" marT="63500" marB="63500"/>
                </a:tc>
                <a:tc>
                  <a:txBody>
                    <a:bodyPr/>
                    <a:lstStyle/>
                    <a:p>
                      <a:pPr algn="ctr">
                        <a:lnSpc>
                          <a:spcPct val="115000"/>
                        </a:lnSpc>
                      </a:pPr>
                      <a:r>
                        <a:rPr lang="en-IN" sz="1100" b="1">
                          <a:effectLst/>
                          <a:latin typeface="Times New Roman" panose="02020603050405020304" pitchFamily="18" charset="0"/>
                          <a:ea typeface="Arial" panose="020B0604020202020204" pitchFamily="34" charset="0"/>
                          <a:cs typeface="Times New Roman" panose="02020603050405020304" pitchFamily="18" charset="0"/>
                        </a:rPr>
                        <a:t>Objective</a:t>
                      </a:r>
                    </a:p>
                  </a:txBody>
                  <a:tcPr marL="63500" marR="63500" marT="63500" marB="63500"/>
                </a:tc>
                <a:tc>
                  <a:txBody>
                    <a:bodyPr/>
                    <a:lstStyle/>
                    <a:p>
                      <a:pPr algn="ctr">
                        <a:lnSpc>
                          <a:spcPct val="115000"/>
                        </a:lnSpc>
                      </a:pPr>
                      <a:r>
                        <a:rPr lang="en-IN" sz="1100" b="1">
                          <a:effectLst/>
                          <a:latin typeface="Times New Roman" panose="02020603050405020304" pitchFamily="18" charset="0"/>
                          <a:ea typeface="Arial" panose="020B0604020202020204" pitchFamily="34" charset="0"/>
                          <a:cs typeface="Times New Roman" panose="02020603050405020304" pitchFamily="18" charset="0"/>
                        </a:rPr>
                        <a:t>Dataset</a:t>
                      </a:r>
                    </a:p>
                  </a:txBody>
                  <a:tcPr marL="63500" marR="63500" marT="63500" marB="63500"/>
                </a:tc>
                <a:tc>
                  <a:txBody>
                    <a:bodyPr/>
                    <a:lstStyle/>
                    <a:p>
                      <a:pPr algn="ctr">
                        <a:lnSpc>
                          <a:spcPct val="115000"/>
                        </a:lnSpc>
                      </a:pPr>
                      <a:r>
                        <a:rPr lang="en-IN" sz="1100" b="1">
                          <a:effectLst/>
                          <a:latin typeface="Times New Roman" panose="02020603050405020304" pitchFamily="18" charset="0"/>
                          <a:ea typeface="Arial" panose="020B0604020202020204" pitchFamily="34" charset="0"/>
                          <a:cs typeface="Times New Roman" panose="02020603050405020304" pitchFamily="18" charset="0"/>
                        </a:rPr>
                        <a:t>Model/Algorithm</a:t>
                      </a:r>
                    </a:p>
                  </a:txBody>
                  <a:tcPr marL="63500" marR="63500" marT="63500" marB="63500"/>
                </a:tc>
                <a:tc>
                  <a:txBody>
                    <a:bodyPr/>
                    <a:lstStyle/>
                    <a:p>
                      <a:pPr algn="ctr">
                        <a:lnSpc>
                          <a:spcPct val="115000"/>
                        </a:lnSpc>
                      </a:pPr>
                      <a:r>
                        <a:rPr lang="en-IN" sz="1100" b="1" dirty="0">
                          <a:effectLst/>
                          <a:latin typeface="Times New Roman" panose="02020603050405020304" pitchFamily="18" charset="0"/>
                          <a:ea typeface="Arial" panose="020B0604020202020204" pitchFamily="34" charset="0"/>
                          <a:cs typeface="Times New Roman" panose="02020603050405020304" pitchFamily="18" charset="0"/>
                        </a:rPr>
                        <a:t>Result/Conclusion</a:t>
                      </a:r>
                    </a:p>
                  </a:txBody>
                  <a:tcPr marL="63500" marR="63500" marT="63500" marB="63500"/>
                </a:tc>
                <a:extLst>
                  <a:ext uri="{0D108BD9-81ED-4DB2-BD59-A6C34878D82A}">
                    <a16:rowId xmlns:a16="http://schemas.microsoft.com/office/drawing/2014/main" val="2707372254"/>
                  </a:ext>
                </a:extLst>
              </a:tr>
              <a:tr h="2767187">
                <a:tc>
                  <a:txBody>
                    <a:bodyPr/>
                    <a:lstStyle/>
                    <a:p>
                      <a:pPr algn="ct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1.</a:t>
                      </a:r>
                    </a:p>
                  </a:txBody>
                  <a:tcPr marL="63500" marR="63500" marT="63500" marB="63500"/>
                </a:tc>
                <a:tc>
                  <a:txBody>
                    <a:bodyPr/>
                    <a:lstStyle/>
                    <a:p>
                      <a:pPr algn="l">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Stacked Res2Net-CBAM with Grouped Channel Attention for Multi-label Bird Species Classification</a:t>
                      </a:r>
                    </a:p>
                  </a:txBody>
                  <a:tcPr marL="63500" marR="63500" marT="63500" marB="63500"/>
                </a:tc>
                <a:tc>
                  <a:txBody>
                    <a:bodyPr/>
                    <a:lstStyle/>
                    <a:p>
                      <a:pPr algn="l">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The objective of the study is to enhance the classification performance of multi-label bird species using a novel framework that combines Stacked Res2Net, Convolutional block attention module (CBAM), and Grouped Channel Attention (GCA). </a:t>
                      </a:r>
                    </a:p>
                  </a:txBody>
                  <a:tcPr marL="63500" marR="63500" marT="63500" marB="63500"/>
                </a:tc>
                <a:tc>
                  <a:txBody>
                    <a:bodyPr/>
                    <a:lstStyle/>
                    <a:p>
                      <a:pPr algn="l">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The audio recordings for the study were collected from the bird sound database of the Xeno-Canto Foundation.</a:t>
                      </a:r>
                      <a:br>
                        <a:rPr lang="en-IN" sz="1100" dirty="0">
                          <a:effectLst/>
                          <a:latin typeface="Times New Roman" panose="02020603050405020304" pitchFamily="18" charset="0"/>
                          <a:ea typeface="Arial" panose="020B0604020202020204" pitchFamily="34" charset="0"/>
                          <a:cs typeface="Times New Roman" panose="02020603050405020304" pitchFamily="18" charset="0"/>
                        </a:rPr>
                      </a:b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gn="l">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The proposed framework utilizes Stacked Res2Net-CBAM with Grouped Channel Attention (GCA) using a sliding window analysis approach.</a:t>
                      </a:r>
                    </a:p>
                  </a:txBody>
                  <a:tcPr marL="63500" marR="63500" marT="63500" marB="63500"/>
                </a:tc>
                <a:tc>
                  <a:txBody>
                    <a:bodyPr/>
                    <a:lstStyle/>
                    <a:p>
                      <a:pPr algn="l">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The proposed Stacked Res2Net-CBAM with GCA framework significantly improved the classification performance of multi-label bird species.</a:t>
                      </a:r>
                    </a:p>
                  </a:txBody>
                  <a:tcPr marL="63500" marR="63500" marT="63500" marB="63500"/>
                </a:tc>
                <a:extLst>
                  <a:ext uri="{0D108BD9-81ED-4DB2-BD59-A6C34878D82A}">
                    <a16:rowId xmlns:a16="http://schemas.microsoft.com/office/drawing/2014/main" val="1882951371"/>
                  </a:ext>
                </a:extLst>
              </a:tr>
            </a:tbl>
          </a:graphicData>
        </a:graphic>
      </p:graphicFrame>
    </p:spTree>
    <p:extLst>
      <p:ext uri="{BB962C8B-B14F-4D97-AF65-F5344CB8AC3E}">
        <p14:creationId xmlns:p14="http://schemas.microsoft.com/office/powerpoint/2010/main" val="18793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75E5D22-E8E0-019D-C128-28A65E0F82A5}"/>
            </a:ext>
          </a:extLst>
        </p:cNvPr>
        <p:cNvGrpSpPr/>
        <p:nvPr/>
      </p:nvGrpSpPr>
      <p:grpSpPr>
        <a:xfrm>
          <a:off x="0" y="0"/>
          <a:ext cx="0" cy="0"/>
          <a:chOff x="0" y="0"/>
          <a:chExt cx="0" cy="0"/>
        </a:xfrm>
      </p:grpSpPr>
      <p:sp>
        <p:nvSpPr>
          <p:cNvPr id="115" name="Google Shape;115;p7">
            <a:extLst>
              <a:ext uri="{FF2B5EF4-FFF2-40B4-BE49-F238E27FC236}">
                <a16:creationId xmlns:a16="http://schemas.microsoft.com/office/drawing/2014/main" id="{4973CDA4-B0C7-0583-6596-4302E53E67B2}"/>
              </a:ext>
            </a:extLst>
          </p:cNvPr>
          <p:cNvSpPr txBox="1">
            <a:spLocks noGrp="1"/>
          </p:cNvSpPr>
          <p:nvPr>
            <p:ph type="title"/>
          </p:nvPr>
        </p:nvSpPr>
        <p:spPr>
          <a:xfrm>
            <a:off x="836900" y="0"/>
            <a:ext cx="8136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Literature Survey</a:t>
            </a:r>
            <a:endParaRPr b="1" dirty="0">
              <a:latin typeface="Times New Roman" panose="02020603050405020304" pitchFamily="18" charset="0"/>
              <a:cs typeface="Times New Roman" panose="02020603050405020304" pitchFamily="18" charset="0"/>
            </a:endParaRPr>
          </a:p>
        </p:txBody>
      </p:sp>
      <p:pic>
        <p:nvPicPr>
          <p:cNvPr id="117" name="Google Shape;117;p7">
            <a:extLst>
              <a:ext uri="{FF2B5EF4-FFF2-40B4-BE49-F238E27FC236}">
                <a16:creationId xmlns:a16="http://schemas.microsoft.com/office/drawing/2014/main" id="{FD8B1608-7525-9365-5C0B-CC1429431EB5}"/>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18" name="Google Shape;118;p7">
            <a:extLst>
              <a:ext uri="{FF2B5EF4-FFF2-40B4-BE49-F238E27FC236}">
                <a16:creationId xmlns:a16="http://schemas.microsoft.com/office/drawing/2014/main" id="{490FF4D5-6883-2C07-4B94-1AF4934C24E8}"/>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19" name="Google Shape;119;p7">
            <a:extLst>
              <a:ext uri="{FF2B5EF4-FFF2-40B4-BE49-F238E27FC236}">
                <a16:creationId xmlns:a16="http://schemas.microsoft.com/office/drawing/2014/main" id="{0F695EAD-A78B-3BBD-63D9-F25F6C595D1D}"/>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20" name="Google Shape;120;p7">
            <a:extLst>
              <a:ext uri="{FF2B5EF4-FFF2-40B4-BE49-F238E27FC236}">
                <a16:creationId xmlns:a16="http://schemas.microsoft.com/office/drawing/2014/main" id="{9EC61C79-07C1-07E5-2488-8C478C2218E0}"/>
              </a:ext>
            </a:extLst>
          </p:cNvPr>
          <p:cNvPicPr preferRelativeResize="0"/>
          <p:nvPr/>
        </p:nvPicPr>
        <p:blipFill rotWithShape="1">
          <a:blip r:embed="rId6">
            <a:alphaModFix/>
          </a:blip>
          <a:srcRect/>
          <a:stretch/>
        </p:blipFill>
        <p:spPr>
          <a:xfrm>
            <a:off x="8377313" y="4583159"/>
            <a:ext cx="759453" cy="450037"/>
          </a:xfrm>
          <a:prstGeom prst="rect">
            <a:avLst/>
          </a:prstGeom>
          <a:noFill/>
          <a:ln>
            <a:noFill/>
          </a:ln>
        </p:spPr>
      </p:pic>
      <p:graphicFrame>
        <p:nvGraphicFramePr>
          <p:cNvPr id="7" name="Table 6">
            <a:extLst>
              <a:ext uri="{FF2B5EF4-FFF2-40B4-BE49-F238E27FC236}">
                <a16:creationId xmlns:a16="http://schemas.microsoft.com/office/drawing/2014/main" id="{CBE0A0CB-F2E0-39FD-66DD-BA88940E6F21}"/>
              </a:ext>
            </a:extLst>
          </p:cNvPr>
          <p:cNvGraphicFramePr>
            <a:graphicFrameLocks noGrp="1"/>
          </p:cNvGraphicFramePr>
          <p:nvPr>
            <p:extLst>
              <p:ext uri="{D42A27DB-BD31-4B8C-83A1-F6EECF244321}">
                <p14:modId xmlns:p14="http://schemas.microsoft.com/office/powerpoint/2010/main" val="3695721331"/>
              </p:ext>
            </p:extLst>
          </p:nvPr>
        </p:nvGraphicFramePr>
        <p:xfrm>
          <a:off x="1200443" y="621621"/>
          <a:ext cx="7176870" cy="1765428"/>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5829">
                  <a:extLst>
                    <a:ext uri="{9D8B030D-6E8A-4147-A177-3AD203B41FA5}">
                      <a16:colId xmlns:a16="http://schemas.microsoft.com/office/drawing/2014/main" val="1777371577"/>
                    </a:ext>
                  </a:extLst>
                </a:gridCol>
                <a:gridCol w="1435374">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185841">
                <a:tc>
                  <a:txBody>
                    <a:bodyPr/>
                    <a:lstStyle/>
                    <a:p>
                      <a:pPr algn="ctr">
                        <a:lnSpc>
                          <a:spcPct val="115000"/>
                        </a:lnSpc>
                      </a:pPr>
                      <a:r>
                        <a:rPr lang="en-IN" sz="1100" b="1" dirty="0">
                          <a:effectLst/>
                          <a:latin typeface="Times New Roman" panose="02020603050405020304" pitchFamily="18" charset="0"/>
                          <a:ea typeface="Arial" panose="020B0604020202020204" pitchFamily="34" charset="0"/>
                          <a:cs typeface="Times New Roman" panose="02020603050405020304" pitchFamily="18" charset="0"/>
                        </a:rPr>
                        <a:t>Sr. No.</a:t>
                      </a:r>
                    </a:p>
                  </a:txBody>
                  <a:tcPr marL="63500" marR="63500" marT="63500" marB="63500"/>
                </a:tc>
                <a:tc>
                  <a:txBody>
                    <a:bodyPr/>
                    <a:lstStyle/>
                    <a:p>
                      <a:pPr algn="ctr">
                        <a:lnSpc>
                          <a:spcPct val="115000"/>
                        </a:lnSpc>
                      </a:pPr>
                      <a:r>
                        <a:rPr lang="en-IN" sz="1100" b="1" dirty="0">
                          <a:effectLst/>
                          <a:latin typeface="Times New Roman" panose="02020603050405020304" pitchFamily="18" charset="0"/>
                          <a:ea typeface="Arial" panose="020B0604020202020204" pitchFamily="34" charset="0"/>
                          <a:cs typeface="Times New Roman" panose="02020603050405020304" pitchFamily="18" charset="0"/>
                        </a:rPr>
                        <a:t>Paper</a:t>
                      </a:r>
                    </a:p>
                  </a:txBody>
                  <a:tcPr marL="63500" marR="63500" marT="63500" marB="63500"/>
                </a:tc>
                <a:tc>
                  <a:txBody>
                    <a:bodyPr/>
                    <a:lstStyle/>
                    <a:p>
                      <a:pPr algn="ctr">
                        <a:lnSpc>
                          <a:spcPct val="115000"/>
                        </a:lnSpc>
                      </a:pPr>
                      <a:r>
                        <a:rPr lang="en-IN" sz="1100" b="1">
                          <a:effectLst/>
                          <a:latin typeface="Times New Roman" panose="02020603050405020304" pitchFamily="18" charset="0"/>
                          <a:ea typeface="Arial" panose="020B0604020202020204" pitchFamily="34" charset="0"/>
                          <a:cs typeface="Times New Roman" panose="02020603050405020304" pitchFamily="18" charset="0"/>
                        </a:rPr>
                        <a:t>Objective</a:t>
                      </a:r>
                    </a:p>
                  </a:txBody>
                  <a:tcPr marL="63500" marR="63500" marT="63500" marB="63500"/>
                </a:tc>
                <a:tc>
                  <a:txBody>
                    <a:bodyPr/>
                    <a:lstStyle/>
                    <a:p>
                      <a:pPr algn="ctr">
                        <a:lnSpc>
                          <a:spcPct val="115000"/>
                        </a:lnSpc>
                      </a:pPr>
                      <a:r>
                        <a:rPr lang="en-IN" sz="1100" b="1">
                          <a:effectLst/>
                          <a:latin typeface="Times New Roman" panose="02020603050405020304" pitchFamily="18" charset="0"/>
                          <a:ea typeface="Arial" panose="020B0604020202020204" pitchFamily="34" charset="0"/>
                          <a:cs typeface="Times New Roman" panose="02020603050405020304" pitchFamily="18" charset="0"/>
                        </a:rPr>
                        <a:t>Dataset</a:t>
                      </a:r>
                    </a:p>
                  </a:txBody>
                  <a:tcPr marL="63500" marR="63500" marT="63500" marB="63500"/>
                </a:tc>
                <a:tc>
                  <a:txBody>
                    <a:bodyPr/>
                    <a:lstStyle/>
                    <a:p>
                      <a:pPr algn="ctr">
                        <a:lnSpc>
                          <a:spcPct val="115000"/>
                        </a:lnSpc>
                      </a:pPr>
                      <a:r>
                        <a:rPr lang="en-IN" sz="1100" b="1">
                          <a:effectLst/>
                          <a:latin typeface="Times New Roman" panose="02020603050405020304" pitchFamily="18" charset="0"/>
                          <a:ea typeface="Arial" panose="020B0604020202020204" pitchFamily="34" charset="0"/>
                          <a:cs typeface="Times New Roman" panose="02020603050405020304" pitchFamily="18" charset="0"/>
                        </a:rPr>
                        <a:t>Model/Algorithm</a:t>
                      </a:r>
                    </a:p>
                  </a:txBody>
                  <a:tcPr marL="63500" marR="63500" marT="63500" marB="63500"/>
                </a:tc>
                <a:tc>
                  <a:txBody>
                    <a:bodyPr/>
                    <a:lstStyle/>
                    <a:p>
                      <a:pPr algn="ctr">
                        <a:lnSpc>
                          <a:spcPct val="115000"/>
                        </a:lnSpc>
                      </a:pPr>
                      <a:r>
                        <a:rPr lang="en-IN" sz="1100" b="1" dirty="0">
                          <a:effectLst/>
                          <a:latin typeface="Times New Roman" panose="02020603050405020304" pitchFamily="18" charset="0"/>
                          <a:ea typeface="Arial" panose="020B0604020202020204" pitchFamily="34" charset="0"/>
                          <a:cs typeface="Times New Roman" panose="02020603050405020304" pitchFamily="18" charset="0"/>
                        </a:rPr>
                        <a:t>Result/Conclusion</a:t>
                      </a:r>
                    </a:p>
                  </a:txBody>
                  <a:tcPr marL="63500" marR="63500" marT="63500" marB="63500"/>
                </a:tc>
                <a:extLst>
                  <a:ext uri="{0D108BD9-81ED-4DB2-BD59-A6C34878D82A}">
                    <a16:rowId xmlns:a16="http://schemas.microsoft.com/office/drawing/2014/main" val="2707372254"/>
                  </a:ext>
                </a:extLst>
              </a:tr>
              <a:tr h="1052309">
                <a:tc>
                  <a:txBody>
                    <a:bodyPr/>
                    <a:lstStyle/>
                    <a:p>
                      <a:pPr algn="ct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2.</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Bird Species Classification Based on </a:t>
                      </a:r>
                      <a:r>
                        <a:rPr lang="en-IN" sz="1100" dirty="0" err="1">
                          <a:effectLst/>
                          <a:latin typeface="Times New Roman" panose="02020603050405020304" pitchFamily="18" charset="0"/>
                          <a:ea typeface="Arial" panose="020B0604020202020204" pitchFamily="34" charset="0"/>
                          <a:cs typeface="Times New Roman" panose="02020603050405020304" pitchFamily="18" charset="0"/>
                        </a:rPr>
                        <a:t>Color</a:t>
                      </a:r>
                      <a:r>
                        <a:rPr lang="en-IN" sz="1100" dirty="0">
                          <a:effectLst/>
                          <a:latin typeface="Times New Roman" panose="02020603050405020304" pitchFamily="18" charset="0"/>
                          <a:ea typeface="Arial" panose="020B0604020202020204" pitchFamily="34" charset="0"/>
                          <a:cs typeface="Times New Roman" panose="02020603050405020304" pitchFamily="18" charset="0"/>
                        </a:rPr>
                        <a:t> Features</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Develop a method for classifying bird species based solely on </a:t>
                      </a:r>
                      <a:r>
                        <a:rPr lang="en-IN" sz="1100" dirty="0" err="1">
                          <a:effectLst/>
                          <a:latin typeface="Times New Roman" panose="02020603050405020304" pitchFamily="18" charset="0"/>
                          <a:ea typeface="Arial" panose="020B0604020202020204" pitchFamily="34" charset="0"/>
                          <a:cs typeface="Times New Roman" panose="02020603050405020304" pitchFamily="18" charset="0"/>
                        </a:rPr>
                        <a:t>color</a:t>
                      </a:r>
                      <a:r>
                        <a:rPr lang="en-IN" sz="1100" dirty="0">
                          <a:effectLst/>
                          <a:latin typeface="Times New Roman" panose="02020603050405020304" pitchFamily="18" charset="0"/>
                          <a:ea typeface="Arial" panose="020B0604020202020204" pitchFamily="34" charset="0"/>
                          <a:cs typeface="Times New Roman" panose="02020603050405020304" pitchFamily="18" charset="0"/>
                        </a:rPr>
                        <a:t> features extracted from unconstrained images.</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UB-200-2011: This dataset contains images of 200 bird species from North America.</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Concatenation: Combines features from all channels into a single feature vector for classification.</a:t>
                      </a:r>
                    </a:p>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 </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ResNet152V2: Achieves the highest accuracy (95.45%) but suffers from a higher loss (0.8835).</a:t>
                      </a:r>
                    </a:p>
                    <a:p>
                      <a:pPr>
                        <a:lnSpc>
                          <a:spcPct val="115000"/>
                        </a:lnSpc>
                      </a:pP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882951371"/>
                  </a:ext>
                </a:extLst>
              </a:tr>
            </a:tbl>
          </a:graphicData>
        </a:graphic>
      </p:graphicFrame>
      <p:graphicFrame>
        <p:nvGraphicFramePr>
          <p:cNvPr id="9" name="Table 8">
            <a:extLst>
              <a:ext uri="{FF2B5EF4-FFF2-40B4-BE49-F238E27FC236}">
                <a16:creationId xmlns:a16="http://schemas.microsoft.com/office/drawing/2014/main" id="{816ACED1-315D-E559-440B-C91ECAEFF41A}"/>
              </a:ext>
            </a:extLst>
          </p:cNvPr>
          <p:cNvGraphicFramePr>
            <a:graphicFrameLocks noGrp="1"/>
          </p:cNvGraphicFramePr>
          <p:nvPr>
            <p:extLst>
              <p:ext uri="{D42A27DB-BD31-4B8C-83A1-F6EECF244321}">
                <p14:modId xmlns:p14="http://schemas.microsoft.com/office/powerpoint/2010/main" val="3736172377"/>
              </p:ext>
            </p:extLst>
          </p:nvPr>
        </p:nvGraphicFramePr>
        <p:xfrm>
          <a:off x="1200443" y="2571750"/>
          <a:ext cx="7176870" cy="1846644"/>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0670">
                  <a:extLst>
                    <a:ext uri="{9D8B030D-6E8A-4147-A177-3AD203B41FA5}">
                      <a16:colId xmlns:a16="http://schemas.microsoft.com/office/drawing/2014/main" val="1777371577"/>
                    </a:ext>
                  </a:extLst>
                </a:gridCol>
                <a:gridCol w="1440533">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1052309">
                <a:tc>
                  <a:txBody>
                    <a:bodyPr/>
                    <a:lstStyle/>
                    <a:p>
                      <a:pPr algn="ct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3.</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Bird Image Classification using Convolutional Neural Network Transfer Learning Architectures</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Utilizes pre-trained CNN models (ResNet152V2, InceptionV3, DenseNet201, MobileNetV2).</a:t>
                      </a:r>
                    </a:p>
                  </a:txBody>
                  <a:tcPr marL="63500" marR="63500" marT="63500" marB="63500"/>
                </a:tc>
                <a:tc>
                  <a:txBody>
                    <a:bodyPr/>
                    <a:lstStyle/>
                    <a:p>
                      <a:pPr>
                        <a:lnSpc>
                          <a:spcPct val="115000"/>
                        </a:lnSpc>
                      </a:pPr>
                      <a:r>
                        <a:rPr lang="en-IN" sz="1100">
                          <a:effectLst/>
                          <a:latin typeface="Times New Roman" panose="02020603050405020304" pitchFamily="18" charset="0"/>
                          <a:ea typeface="Arial" panose="020B0604020202020204" pitchFamily="34" charset="0"/>
                          <a:cs typeface="Times New Roman" panose="02020603050405020304" pitchFamily="18" charset="0"/>
                        </a:rPr>
                        <a:t>Uses a dataset containing 58,388 images belonging to 400 bird species.</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Adds an output layer to the chosen pre-trained models for bird species classification. </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ResNet152V2: Achieves the highest accuracy (95.55%) but suffers from a higher loss (0.905).</a:t>
                      </a:r>
                    </a:p>
                  </a:txBody>
                  <a:tcPr marL="63500" marR="63500" marT="63500" marB="63500"/>
                </a:tc>
                <a:extLst>
                  <a:ext uri="{0D108BD9-81ED-4DB2-BD59-A6C34878D82A}">
                    <a16:rowId xmlns:a16="http://schemas.microsoft.com/office/drawing/2014/main" val="1882951371"/>
                  </a:ext>
                </a:extLst>
              </a:tr>
            </a:tbl>
          </a:graphicData>
        </a:graphic>
      </p:graphicFrame>
    </p:spTree>
    <p:extLst>
      <p:ext uri="{BB962C8B-B14F-4D97-AF65-F5344CB8AC3E}">
        <p14:creationId xmlns:p14="http://schemas.microsoft.com/office/powerpoint/2010/main" val="1088720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59612F10-D2B7-0042-C4E0-4A3547453BBF}"/>
            </a:ext>
          </a:extLst>
        </p:cNvPr>
        <p:cNvGrpSpPr/>
        <p:nvPr/>
      </p:nvGrpSpPr>
      <p:grpSpPr>
        <a:xfrm>
          <a:off x="0" y="0"/>
          <a:ext cx="0" cy="0"/>
          <a:chOff x="0" y="0"/>
          <a:chExt cx="0" cy="0"/>
        </a:xfrm>
      </p:grpSpPr>
      <p:sp>
        <p:nvSpPr>
          <p:cNvPr id="115" name="Google Shape;115;p7">
            <a:extLst>
              <a:ext uri="{FF2B5EF4-FFF2-40B4-BE49-F238E27FC236}">
                <a16:creationId xmlns:a16="http://schemas.microsoft.com/office/drawing/2014/main" id="{12077609-9DBB-D48C-6095-C8711A2C3E53}"/>
              </a:ext>
            </a:extLst>
          </p:cNvPr>
          <p:cNvSpPr txBox="1">
            <a:spLocks noGrp="1"/>
          </p:cNvSpPr>
          <p:nvPr>
            <p:ph type="title"/>
          </p:nvPr>
        </p:nvSpPr>
        <p:spPr>
          <a:xfrm>
            <a:off x="836900" y="0"/>
            <a:ext cx="8136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latin typeface="Times New Roman" panose="02020603050405020304" pitchFamily="18" charset="0"/>
                <a:cs typeface="Times New Roman" panose="02020603050405020304" pitchFamily="18" charset="0"/>
              </a:rPr>
              <a:t>Literature Survey</a:t>
            </a:r>
            <a:endParaRPr b="1" dirty="0">
              <a:latin typeface="Times New Roman" panose="02020603050405020304" pitchFamily="18" charset="0"/>
              <a:cs typeface="Times New Roman" panose="02020603050405020304" pitchFamily="18" charset="0"/>
            </a:endParaRPr>
          </a:p>
        </p:txBody>
      </p:sp>
      <p:pic>
        <p:nvPicPr>
          <p:cNvPr id="117" name="Google Shape;117;p7">
            <a:extLst>
              <a:ext uri="{FF2B5EF4-FFF2-40B4-BE49-F238E27FC236}">
                <a16:creationId xmlns:a16="http://schemas.microsoft.com/office/drawing/2014/main" id="{4631717A-D08D-24E8-295E-A4901E7CB5B4}"/>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18" name="Google Shape;118;p7">
            <a:extLst>
              <a:ext uri="{FF2B5EF4-FFF2-40B4-BE49-F238E27FC236}">
                <a16:creationId xmlns:a16="http://schemas.microsoft.com/office/drawing/2014/main" id="{A6B4E512-6BB5-7D5B-2345-E59D37FC411A}"/>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19" name="Google Shape;119;p7">
            <a:extLst>
              <a:ext uri="{FF2B5EF4-FFF2-40B4-BE49-F238E27FC236}">
                <a16:creationId xmlns:a16="http://schemas.microsoft.com/office/drawing/2014/main" id="{7AB77EAF-6993-9656-6503-36D50918B924}"/>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20" name="Google Shape;120;p7">
            <a:extLst>
              <a:ext uri="{FF2B5EF4-FFF2-40B4-BE49-F238E27FC236}">
                <a16:creationId xmlns:a16="http://schemas.microsoft.com/office/drawing/2014/main" id="{23680720-767E-FCF7-A8AF-770BBBCAC079}"/>
              </a:ext>
            </a:extLst>
          </p:cNvPr>
          <p:cNvPicPr preferRelativeResize="0"/>
          <p:nvPr/>
        </p:nvPicPr>
        <p:blipFill rotWithShape="1">
          <a:blip r:embed="rId6">
            <a:alphaModFix/>
          </a:blip>
          <a:srcRect/>
          <a:stretch/>
        </p:blipFill>
        <p:spPr>
          <a:xfrm>
            <a:off x="8377313" y="4583159"/>
            <a:ext cx="759453" cy="450037"/>
          </a:xfrm>
          <a:prstGeom prst="rect">
            <a:avLst/>
          </a:prstGeom>
          <a:noFill/>
          <a:ln>
            <a:noFill/>
          </a:ln>
        </p:spPr>
      </p:pic>
      <p:graphicFrame>
        <p:nvGraphicFramePr>
          <p:cNvPr id="7" name="Table 6">
            <a:extLst>
              <a:ext uri="{FF2B5EF4-FFF2-40B4-BE49-F238E27FC236}">
                <a16:creationId xmlns:a16="http://schemas.microsoft.com/office/drawing/2014/main" id="{3BED3B3B-8117-13FE-D09E-7E5176F705FF}"/>
              </a:ext>
            </a:extLst>
          </p:cNvPr>
          <p:cNvGraphicFramePr>
            <a:graphicFrameLocks noGrp="1"/>
          </p:cNvGraphicFramePr>
          <p:nvPr>
            <p:extLst>
              <p:ext uri="{D42A27DB-BD31-4B8C-83A1-F6EECF244321}">
                <p14:modId xmlns:p14="http://schemas.microsoft.com/office/powerpoint/2010/main" val="1559299690"/>
              </p:ext>
            </p:extLst>
          </p:nvPr>
        </p:nvGraphicFramePr>
        <p:xfrm>
          <a:off x="1200443" y="621621"/>
          <a:ext cx="7176870" cy="1896748"/>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5829">
                  <a:extLst>
                    <a:ext uri="{9D8B030D-6E8A-4147-A177-3AD203B41FA5}">
                      <a16:colId xmlns:a16="http://schemas.microsoft.com/office/drawing/2014/main" val="1777371577"/>
                    </a:ext>
                  </a:extLst>
                </a:gridCol>
                <a:gridCol w="1435374">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412484">
                <a:tc>
                  <a:txBody>
                    <a:bodyPr/>
                    <a:lstStyle/>
                    <a:p>
                      <a:pPr algn="ctr">
                        <a:lnSpc>
                          <a:spcPct val="115000"/>
                        </a:lnSpc>
                      </a:pPr>
                      <a:r>
                        <a:rPr lang="en-IN" sz="1100" b="1" dirty="0">
                          <a:effectLst/>
                          <a:latin typeface="Times New Roman" panose="02020603050405020304" pitchFamily="18" charset="0"/>
                          <a:ea typeface="Arial" panose="020B0604020202020204" pitchFamily="34" charset="0"/>
                          <a:cs typeface="Times New Roman" panose="02020603050405020304" pitchFamily="18" charset="0"/>
                        </a:rPr>
                        <a:t>Sr. No.</a:t>
                      </a:r>
                    </a:p>
                  </a:txBody>
                  <a:tcPr marL="63500" marR="63500" marT="63500" marB="63500"/>
                </a:tc>
                <a:tc>
                  <a:txBody>
                    <a:bodyPr/>
                    <a:lstStyle/>
                    <a:p>
                      <a:pPr algn="ctr">
                        <a:lnSpc>
                          <a:spcPct val="115000"/>
                        </a:lnSpc>
                      </a:pPr>
                      <a:r>
                        <a:rPr lang="en-IN" sz="1100" b="1" dirty="0">
                          <a:effectLst/>
                          <a:latin typeface="Times New Roman" panose="02020603050405020304" pitchFamily="18" charset="0"/>
                          <a:ea typeface="Arial" panose="020B0604020202020204" pitchFamily="34" charset="0"/>
                          <a:cs typeface="Times New Roman" panose="02020603050405020304" pitchFamily="18" charset="0"/>
                        </a:rPr>
                        <a:t>Paper</a:t>
                      </a:r>
                    </a:p>
                  </a:txBody>
                  <a:tcPr marL="63500" marR="63500" marT="63500" marB="63500"/>
                </a:tc>
                <a:tc>
                  <a:txBody>
                    <a:bodyPr/>
                    <a:lstStyle/>
                    <a:p>
                      <a:pPr algn="ctr">
                        <a:lnSpc>
                          <a:spcPct val="115000"/>
                        </a:lnSpc>
                      </a:pPr>
                      <a:r>
                        <a:rPr lang="en-IN" sz="1100" b="1">
                          <a:effectLst/>
                          <a:latin typeface="Times New Roman" panose="02020603050405020304" pitchFamily="18" charset="0"/>
                          <a:ea typeface="Arial" panose="020B0604020202020204" pitchFamily="34" charset="0"/>
                          <a:cs typeface="Times New Roman" panose="02020603050405020304" pitchFamily="18" charset="0"/>
                        </a:rPr>
                        <a:t>Objective</a:t>
                      </a:r>
                    </a:p>
                  </a:txBody>
                  <a:tcPr marL="63500" marR="63500" marT="63500" marB="63500"/>
                </a:tc>
                <a:tc>
                  <a:txBody>
                    <a:bodyPr/>
                    <a:lstStyle/>
                    <a:p>
                      <a:pPr algn="ctr">
                        <a:lnSpc>
                          <a:spcPct val="115000"/>
                        </a:lnSpc>
                      </a:pPr>
                      <a:r>
                        <a:rPr lang="en-IN" sz="1100" b="1">
                          <a:effectLst/>
                          <a:latin typeface="Times New Roman" panose="02020603050405020304" pitchFamily="18" charset="0"/>
                          <a:ea typeface="Arial" panose="020B0604020202020204" pitchFamily="34" charset="0"/>
                          <a:cs typeface="Times New Roman" panose="02020603050405020304" pitchFamily="18" charset="0"/>
                        </a:rPr>
                        <a:t>Dataset</a:t>
                      </a:r>
                    </a:p>
                  </a:txBody>
                  <a:tcPr marL="63500" marR="63500" marT="63500" marB="63500"/>
                </a:tc>
                <a:tc>
                  <a:txBody>
                    <a:bodyPr/>
                    <a:lstStyle/>
                    <a:p>
                      <a:pPr algn="ctr">
                        <a:lnSpc>
                          <a:spcPct val="115000"/>
                        </a:lnSpc>
                      </a:pPr>
                      <a:r>
                        <a:rPr lang="en-IN" sz="1100" b="1">
                          <a:effectLst/>
                          <a:latin typeface="Times New Roman" panose="02020603050405020304" pitchFamily="18" charset="0"/>
                          <a:ea typeface="Arial" panose="020B0604020202020204" pitchFamily="34" charset="0"/>
                          <a:cs typeface="Times New Roman" panose="02020603050405020304" pitchFamily="18" charset="0"/>
                        </a:rPr>
                        <a:t>Model/Algorithm</a:t>
                      </a:r>
                    </a:p>
                  </a:txBody>
                  <a:tcPr marL="63500" marR="63500" marT="63500" marB="63500"/>
                </a:tc>
                <a:tc>
                  <a:txBody>
                    <a:bodyPr/>
                    <a:lstStyle/>
                    <a:p>
                      <a:pPr algn="ctr">
                        <a:lnSpc>
                          <a:spcPct val="115000"/>
                        </a:lnSpc>
                      </a:pPr>
                      <a:r>
                        <a:rPr lang="en-IN" sz="1100" b="1" dirty="0">
                          <a:effectLst/>
                          <a:latin typeface="Times New Roman" panose="02020603050405020304" pitchFamily="18" charset="0"/>
                          <a:ea typeface="Arial" panose="020B0604020202020204" pitchFamily="34" charset="0"/>
                          <a:cs typeface="Times New Roman" panose="02020603050405020304" pitchFamily="18" charset="0"/>
                        </a:rPr>
                        <a:t>Result/Conclusion</a:t>
                      </a:r>
                    </a:p>
                  </a:txBody>
                  <a:tcPr marL="63500" marR="63500" marT="63500" marB="63500"/>
                </a:tc>
                <a:extLst>
                  <a:ext uri="{0D108BD9-81ED-4DB2-BD59-A6C34878D82A}">
                    <a16:rowId xmlns:a16="http://schemas.microsoft.com/office/drawing/2014/main" val="2707372254"/>
                  </a:ext>
                </a:extLst>
              </a:tr>
              <a:tr h="1399606">
                <a:tc>
                  <a:txBody>
                    <a:bodyPr/>
                    <a:lstStyle/>
                    <a:p>
                      <a:pPr algn="ct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4.</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 Bird Species Classification Using Deep Learning Approach</a:t>
                      </a:r>
                    </a:p>
                  </a:txBody>
                  <a:tcPr marL="63500" marR="63500" marT="63500" marB="63500"/>
                </a:tc>
                <a:tc>
                  <a:txBody>
                    <a:bodyPr/>
                    <a:lstStyle/>
                    <a:p>
                      <a:pPr>
                        <a:lnSpc>
                          <a:spcPct val="115000"/>
                        </a:lnSpc>
                      </a:pPr>
                      <a:r>
                        <a:rPr lang="en-IN" sz="11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CNN based approach to classify birds</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A total of 7637 images were used for training and 1853 images were used for testing.</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The model used a Convolutional Neural Network (CNN) architecture. </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The model achieved an accuracy of 98.75% on the test dataset. </a:t>
                      </a:r>
                    </a:p>
                  </a:txBody>
                  <a:tcPr marL="63500" marR="63500" marT="63500" marB="63500"/>
                </a:tc>
                <a:extLst>
                  <a:ext uri="{0D108BD9-81ED-4DB2-BD59-A6C34878D82A}">
                    <a16:rowId xmlns:a16="http://schemas.microsoft.com/office/drawing/2014/main" val="1882951371"/>
                  </a:ext>
                </a:extLst>
              </a:tr>
            </a:tbl>
          </a:graphicData>
        </a:graphic>
      </p:graphicFrame>
      <p:graphicFrame>
        <p:nvGraphicFramePr>
          <p:cNvPr id="9" name="Table 8">
            <a:extLst>
              <a:ext uri="{FF2B5EF4-FFF2-40B4-BE49-F238E27FC236}">
                <a16:creationId xmlns:a16="http://schemas.microsoft.com/office/drawing/2014/main" id="{7EBA9135-E552-60D6-5F78-8C8DF74C5A85}"/>
              </a:ext>
            </a:extLst>
          </p:cNvPr>
          <p:cNvGraphicFramePr>
            <a:graphicFrameLocks noGrp="1"/>
          </p:cNvGraphicFramePr>
          <p:nvPr>
            <p:extLst>
              <p:ext uri="{D42A27DB-BD31-4B8C-83A1-F6EECF244321}">
                <p14:modId xmlns:p14="http://schemas.microsoft.com/office/powerpoint/2010/main" val="3584161741"/>
              </p:ext>
            </p:extLst>
          </p:nvPr>
        </p:nvGraphicFramePr>
        <p:xfrm>
          <a:off x="1200443" y="2517416"/>
          <a:ext cx="7176870" cy="1461072"/>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0670">
                  <a:extLst>
                    <a:ext uri="{9D8B030D-6E8A-4147-A177-3AD203B41FA5}">
                      <a16:colId xmlns:a16="http://schemas.microsoft.com/office/drawing/2014/main" val="1777371577"/>
                    </a:ext>
                  </a:extLst>
                </a:gridCol>
                <a:gridCol w="1440533">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1052309">
                <a:tc>
                  <a:txBody>
                    <a:bodyPr/>
                    <a:lstStyle/>
                    <a:p>
                      <a:pPr algn="ct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5.</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A comparative study on deep learning techniques for bird species recognition.</a:t>
                      </a:r>
                    </a:p>
                  </a:txBody>
                  <a:tcPr marL="63500" marR="63500" marT="63500" marB="63500"/>
                </a:tc>
                <a:tc>
                  <a:txBody>
                    <a:bodyPr/>
                    <a:lstStyle/>
                    <a:p>
                      <a:pPr>
                        <a:lnSpc>
                          <a:spcPct val="115000"/>
                        </a:lnSpc>
                      </a:pPr>
                      <a:r>
                        <a:rPr lang="en-IN" sz="1100">
                          <a:effectLst/>
                          <a:latin typeface="Times New Roman" panose="02020603050405020304" pitchFamily="18" charset="0"/>
                          <a:ea typeface="Arial" panose="020B0604020202020204" pitchFamily="34" charset="0"/>
                          <a:cs typeface="Times New Roman" panose="02020603050405020304" pitchFamily="18" charset="0"/>
                        </a:rPr>
                        <a:t>Experimented with five different models: </a:t>
                      </a:r>
                      <a:r>
                        <a:rPr lang="en-IN" sz="1100" dirty="0" err="1">
                          <a:effectLst/>
                          <a:latin typeface="Times New Roman" panose="02020603050405020304" pitchFamily="18" charset="0"/>
                          <a:ea typeface="Arial" panose="020B0604020202020204" pitchFamily="34" charset="0"/>
                          <a:cs typeface="Times New Roman" panose="02020603050405020304" pitchFamily="18" charset="0"/>
                        </a:rPr>
                        <a:t>MobileNet</a:t>
                      </a:r>
                      <a:r>
                        <a:rPr lang="en-IN" sz="1100" dirty="0">
                          <a:effectLst/>
                          <a:latin typeface="Times New Roman" panose="02020603050405020304" pitchFamily="18" charset="0"/>
                          <a:ea typeface="Arial" panose="020B0604020202020204" pitchFamily="34" charset="0"/>
                          <a:cs typeface="Times New Roman" panose="02020603050405020304" pitchFamily="18" charset="0"/>
                        </a:rPr>
                        <a:t>, </a:t>
                      </a:r>
                      <a:r>
                        <a:rPr lang="en-IN" sz="1100" dirty="0" err="1">
                          <a:effectLst/>
                          <a:latin typeface="Times New Roman" panose="02020603050405020304" pitchFamily="18" charset="0"/>
                          <a:ea typeface="Arial" panose="020B0604020202020204" pitchFamily="34" charset="0"/>
                          <a:cs typeface="Times New Roman" panose="02020603050405020304" pitchFamily="18" charset="0"/>
                        </a:rPr>
                        <a:t>AlexNet</a:t>
                      </a:r>
                      <a:r>
                        <a:rPr lang="en-IN" sz="1100" dirty="0">
                          <a:effectLst/>
                          <a:latin typeface="Times New Roman" panose="02020603050405020304" pitchFamily="18" charset="0"/>
                          <a:ea typeface="Arial" panose="020B0604020202020204" pitchFamily="34" charset="0"/>
                          <a:cs typeface="Times New Roman" panose="02020603050405020304" pitchFamily="18" charset="0"/>
                        </a:rPr>
                        <a:t>, </a:t>
                      </a:r>
                      <a:r>
                        <a:rPr lang="en-IN" sz="1100" dirty="0" err="1">
                          <a:effectLst/>
                          <a:latin typeface="Times New Roman" panose="02020603050405020304" pitchFamily="18" charset="0"/>
                          <a:ea typeface="Arial" panose="020B0604020202020204" pitchFamily="34" charset="0"/>
                          <a:cs typeface="Times New Roman" panose="02020603050405020304" pitchFamily="18" charset="0"/>
                        </a:rPr>
                        <a:t>InceptionResNet</a:t>
                      </a:r>
                      <a:r>
                        <a:rPr lang="en-IN" sz="1100" dirty="0">
                          <a:effectLst/>
                          <a:latin typeface="Times New Roman" panose="02020603050405020304" pitchFamily="18" charset="0"/>
                          <a:ea typeface="Arial" panose="020B0604020202020204" pitchFamily="34" charset="0"/>
                          <a:cs typeface="Times New Roman" panose="02020603050405020304" pitchFamily="18" charset="0"/>
                        </a:rPr>
                        <a:t> V2, Inception V3, and </a:t>
                      </a:r>
                      <a:r>
                        <a:rPr lang="en-IN" sz="1100" dirty="0" err="1">
                          <a:effectLst/>
                          <a:latin typeface="Times New Roman" panose="02020603050405020304" pitchFamily="18" charset="0"/>
                          <a:ea typeface="Arial" panose="020B0604020202020204" pitchFamily="34" charset="0"/>
                          <a:cs typeface="Times New Roman" panose="02020603050405020304" pitchFamily="18" charset="0"/>
                        </a:rPr>
                        <a:t>EfficientNet</a:t>
                      </a:r>
                      <a:r>
                        <a:rPr lang="en-IN" sz="1100" dirty="0">
                          <a:effectLst/>
                          <a:latin typeface="Times New Roman" panose="02020603050405020304" pitchFamily="18" charset="0"/>
                          <a:ea typeface="Arial" panose="020B0604020202020204" pitchFamily="34" charset="0"/>
                          <a:cs typeface="Times New Roman" panose="02020603050405020304" pitchFamily="18" charset="0"/>
                        </a:rPr>
                        <a:t>.</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 he experiment used a bird species dataset from Kaggle containing 11,788 images belonging to 200 classes..</a:t>
                      </a:r>
                    </a:p>
                  </a:txBody>
                  <a:tcPr marL="63500" marR="63500" marT="63500" marB="63500"/>
                </a:tc>
                <a:tc>
                  <a:txBody>
                    <a:bodyPr/>
                    <a:lstStyle/>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A comparative study on the performance of various deep learning models for bird species recognition using images.</a:t>
                      </a:r>
                      <a:br>
                        <a:rPr lang="en-IN" sz="1100" dirty="0">
                          <a:effectLst/>
                          <a:latin typeface="Times New Roman" panose="02020603050405020304" pitchFamily="18" charset="0"/>
                          <a:ea typeface="Arial" panose="020B0604020202020204" pitchFamily="34" charset="0"/>
                          <a:cs typeface="Times New Roman" panose="02020603050405020304" pitchFamily="18" charset="0"/>
                        </a:rPr>
                      </a:b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15000"/>
                        </a:lnSpc>
                      </a:pPr>
                      <a:r>
                        <a:rPr lang="en-IN" sz="1100" dirty="0" err="1">
                          <a:effectLst/>
                          <a:latin typeface="Times New Roman" panose="02020603050405020304" pitchFamily="18" charset="0"/>
                          <a:ea typeface="Arial" panose="020B0604020202020204" pitchFamily="34" charset="0"/>
                          <a:cs typeface="Times New Roman" panose="02020603050405020304" pitchFamily="18" charset="0"/>
                        </a:rPr>
                        <a:t>EfficientNet</a:t>
                      </a:r>
                      <a:r>
                        <a:rPr lang="en-IN" sz="1100" dirty="0">
                          <a:effectLst/>
                          <a:latin typeface="Times New Roman" panose="02020603050405020304" pitchFamily="18" charset="0"/>
                          <a:ea typeface="Arial" panose="020B0604020202020204" pitchFamily="34" charset="0"/>
                          <a:cs typeface="Times New Roman" panose="02020603050405020304" pitchFamily="18" charset="0"/>
                        </a:rPr>
                        <a:t> outperformed other models with a test accuracy of 87.13%.</a:t>
                      </a:r>
                    </a:p>
                    <a:p>
                      <a:pPr>
                        <a:lnSpc>
                          <a:spcPct val="115000"/>
                        </a:lnSpc>
                      </a:pPr>
                      <a:r>
                        <a:rPr lang="en-IN" sz="1100" dirty="0">
                          <a:effectLst/>
                          <a:latin typeface="Times New Roman" panose="02020603050405020304" pitchFamily="18" charset="0"/>
                          <a:ea typeface="Arial" panose="020B0604020202020204" pitchFamily="34" charset="0"/>
                          <a:cs typeface="Times New Roman" panose="02020603050405020304" pitchFamily="18" charset="0"/>
                        </a:rPr>
                        <a:t> </a:t>
                      </a:r>
                    </a:p>
                  </a:txBody>
                  <a:tcPr marL="63500" marR="63500" marT="63500" marB="63500"/>
                </a:tc>
                <a:extLst>
                  <a:ext uri="{0D108BD9-81ED-4DB2-BD59-A6C34878D82A}">
                    <a16:rowId xmlns:a16="http://schemas.microsoft.com/office/drawing/2014/main" val="1882951371"/>
                  </a:ext>
                </a:extLst>
              </a:tr>
            </a:tbl>
          </a:graphicData>
        </a:graphic>
      </p:graphicFrame>
    </p:spTree>
    <p:extLst>
      <p:ext uri="{BB962C8B-B14F-4D97-AF65-F5344CB8AC3E}">
        <p14:creationId xmlns:p14="http://schemas.microsoft.com/office/powerpoint/2010/main" val="227236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TotalTime>
  <Words>2124</Words>
  <Application>Microsoft Office PowerPoint</Application>
  <PresentationFormat>On-screen Show (16:9)</PresentationFormat>
  <Paragraphs>209</Paragraphs>
  <Slides>31</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Times New Roman</vt:lpstr>
      <vt:lpstr>Wingdings</vt:lpstr>
      <vt:lpstr>Simple Light</vt:lpstr>
      <vt:lpstr>PowerPoint Presentation</vt:lpstr>
      <vt:lpstr>Problem Definition</vt:lpstr>
      <vt:lpstr>Objectives</vt:lpstr>
      <vt:lpstr>Scope</vt:lpstr>
      <vt:lpstr>Software Requirements</vt:lpstr>
      <vt:lpstr>Technology Stack</vt:lpstr>
      <vt:lpstr>Literature Survey</vt:lpstr>
      <vt:lpstr>Literature Survey</vt:lpstr>
      <vt:lpstr>Literature Survey</vt:lpstr>
      <vt:lpstr>Dataset Description</vt:lpstr>
      <vt:lpstr>Why 80:10:10 ratio is used for datasets??</vt:lpstr>
      <vt:lpstr>Why these 2 models (ViT_L-32) and (ViT_B-16) ?</vt:lpstr>
      <vt:lpstr>Why these 2 models (ViT_L-32) and (ViT_B-16) ?</vt:lpstr>
      <vt:lpstr>Preprocessing and Data Augmentation</vt:lpstr>
      <vt:lpstr>System Architecture</vt:lpstr>
      <vt:lpstr>Generalized Architecture of a Vision Transformer</vt:lpstr>
      <vt:lpstr>Model Architecture (ViT_B-16)</vt:lpstr>
      <vt:lpstr>Model Architecture (ViT_L-32)</vt:lpstr>
      <vt:lpstr>Results (ViT_B-16)</vt:lpstr>
      <vt:lpstr>Results (Confusion Matrix for ViT_B-16)</vt:lpstr>
      <vt:lpstr>Results (ViT_L-32)</vt:lpstr>
      <vt:lpstr>Results (Confusion Matrix for ViT_L-32)</vt:lpstr>
      <vt:lpstr>Hyperparameters Used During Training</vt:lpstr>
      <vt:lpstr>Why Model Architecture (ViT_B-16) is better than Model Architecture (ViT_L-32) ?</vt:lpstr>
      <vt:lpstr>Results (Model Comparison)</vt:lpstr>
      <vt:lpstr>Streamlit Web Application (ViT_B-16)</vt:lpstr>
      <vt:lpstr>Streamlit Web Application (ViT_L-32)</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YogaBuddy</dc:title>
  <dc:creator>Anay Nayak</dc:creator>
  <cp:lastModifiedBy>Sakshi Borade</cp:lastModifiedBy>
  <cp:revision>93</cp:revision>
  <dcterms:modified xsi:type="dcterms:W3CDTF">2025-01-12T09:56:13Z</dcterms:modified>
</cp:coreProperties>
</file>